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9" r:id="rId1"/>
  </p:sldMasterIdLst>
  <p:notesMasterIdLst>
    <p:notesMasterId r:id="rId30"/>
  </p:notesMasterIdLst>
  <p:sldIdLst>
    <p:sldId id="256" r:id="rId2"/>
    <p:sldId id="273" r:id="rId3"/>
    <p:sldId id="285" r:id="rId4"/>
    <p:sldId id="277" r:id="rId5"/>
    <p:sldId id="259" r:id="rId6"/>
    <p:sldId id="281" r:id="rId7"/>
    <p:sldId id="291" r:id="rId8"/>
    <p:sldId id="294" r:id="rId9"/>
    <p:sldId id="295" r:id="rId10"/>
    <p:sldId id="289" r:id="rId11"/>
    <p:sldId id="292" r:id="rId12"/>
    <p:sldId id="293" r:id="rId13"/>
    <p:sldId id="278" r:id="rId14"/>
    <p:sldId id="283" r:id="rId15"/>
    <p:sldId id="282" r:id="rId16"/>
    <p:sldId id="265" r:id="rId17"/>
    <p:sldId id="260" r:id="rId18"/>
    <p:sldId id="261" r:id="rId19"/>
    <p:sldId id="284" r:id="rId20"/>
    <p:sldId id="266" r:id="rId21"/>
    <p:sldId id="297" r:id="rId22"/>
    <p:sldId id="267" r:id="rId23"/>
    <p:sldId id="269" r:id="rId24"/>
    <p:sldId id="271" r:id="rId25"/>
    <p:sldId id="275" r:id="rId26"/>
    <p:sldId id="270" r:id="rId27"/>
    <p:sldId id="296" r:id="rId28"/>
    <p:sldId id="29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3B7FB7-6AA1-4253-8605-27ABA4125448}">
          <p14:sldIdLst>
            <p14:sldId id="256"/>
          </p14:sldIdLst>
        </p14:section>
        <p14:section name="intro review part" id="{08BB6EB3-061F-44A6-9325-D569BFCDBFF7}">
          <p14:sldIdLst>
            <p14:sldId id="273"/>
            <p14:sldId id="285"/>
            <p14:sldId id="277"/>
          </p14:sldIdLst>
        </p14:section>
        <p14:section name="Chapter 2" id="{006234B8-A30B-4EF5-9A81-374C9EEC7E3C}">
          <p14:sldIdLst>
            <p14:sldId id="259"/>
            <p14:sldId id="281"/>
            <p14:sldId id="291"/>
            <p14:sldId id="294"/>
            <p14:sldId id="295"/>
            <p14:sldId id="289"/>
            <p14:sldId id="292"/>
            <p14:sldId id="293"/>
          </p14:sldIdLst>
        </p14:section>
        <p14:section name="Chapter 3" id="{2DEB2C2F-C7EC-465C-A29B-D885D93798D1}">
          <p14:sldIdLst>
            <p14:sldId id="278"/>
            <p14:sldId id="283"/>
            <p14:sldId id="282"/>
            <p14:sldId id="265"/>
            <p14:sldId id="260"/>
            <p14:sldId id="261"/>
            <p14:sldId id="284"/>
            <p14:sldId id="266"/>
            <p14:sldId id="297"/>
            <p14:sldId id="267"/>
          </p14:sldIdLst>
        </p14:section>
        <p14:section name="timeline" id="{EC0CD4CC-4750-4F2E-AFD5-85BADB6A59C0}">
          <p14:sldIdLst>
            <p14:sldId id="269"/>
          </p14:sldIdLst>
        </p14:section>
        <p14:section name="extra slides" id="{858DE007-6A12-4095-ADC6-28F0F06B6720}">
          <p14:sldIdLst>
            <p14:sldId id="271"/>
            <p14:sldId id="275"/>
            <p14:sldId id="270"/>
            <p14:sldId id="296"/>
            <p14:sldId id="298"/>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96" autoAdjust="0"/>
    <p:restoredTop sz="72444" autoAdjust="0"/>
  </p:normalViewPr>
  <p:slideViewPr>
    <p:cSldViewPr snapToGrid="0" showGuides="1">
      <p:cViewPr varScale="1">
        <p:scale>
          <a:sx n="53" d="100"/>
          <a:sy n="53" d="100"/>
        </p:scale>
        <p:origin x="1002" y="84"/>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78C8A-2B61-43FF-BBBD-C4D83267677D}" type="datetimeFigureOut">
              <a:rPr lang="en-US" smtClean="0"/>
              <a:t>5/27/2020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48D1B-1955-4367-A5C1-F361A38566B9}" type="slidenum">
              <a:rPr lang="en-US" smtClean="0"/>
              <a:t>‹#›</a:t>
            </a:fld>
            <a:endParaRPr lang="en-US"/>
          </a:p>
        </p:txBody>
      </p:sp>
    </p:spTree>
    <p:extLst>
      <p:ext uri="{BB962C8B-B14F-4D97-AF65-F5344CB8AC3E}">
        <p14:creationId xmlns:p14="http://schemas.microsoft.com/office/powerpoint/2010/main" val="3957252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-review main results from 2</a:t>
            </a:r>
            <a:r>
              <a:rPr lang="en-US" baseline="30000" dirty="0" smtClean="0"/>
              <a:t>nd</a:t>
            </a:r>
            <a:r>
              <a:rPr lang="en-US" dirty="0" smtClean="0"/>
              <a:t> chapter</a:t>
            </a:r>
          </a:p>
          <a:p>
            <a:r>
              <a:rPr lang="en-US" dirty="0" smtClean="0"/>
              <a:t>-present chapter 3 proposal</a:t>
            </a:r>
          </a:p>
          <a:p>
            <a:r>
              <a:rPr lang="en-US" dirty="0" smtClean="0"/>
              <a:t>-timeline</a:t>
            </a:r>
          </a:p>
          <a:p>
            <a:endParaRPr lang="en-US" dirty="0" smtClean="0"/>
          </a:p>
          <a:p>
            <a:r>
              <a:rPr lang="en-US" dirty="0" smtClean="0"/>
              <a:t>Remember that for your committee meeting it will be important to motivate the work by identifying the main questions and describing the bigger picture.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a:t>
            </a:fld>
            <a:endParaRPr lang="en-US"/>
          </a:p>
        </p:txBody>
      </p:sp>
    </p:spTree>
    <p:extLst>
      <p:ext uri="{BB962C8B-B14F-4D97-AF65-F5344CB8AC3E}">
        <p14:creationId xmlns:p14="http://schemas.microsoft.com/office/powerpoint/2010/main" val="72662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Sex is crucial factor when considering variation in recombination</a:t>
            </a:r>
            <a:r>
              <a:rPr lang="en-US" baseline="0" dirty="0" smtClean="0"/>
              <a:t> rates. My results emphasize that the genome wide recombination rates experience distinct evolutionary trajectories.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10</a:t>
            </a:fld>
            <a:endParaRPr lang="en-US"/>
          </a:p>
        </p:txBody>
      </p:sp>
    </p:spTree>
    <p:extLst>
      <p:ext uri="{BB962C8B-B14F-4D97-AF65-F5344CB8AC3E}">
        <p14:creationId xmlns:p14="http://schemas.microsoft.com/office/powerpoint/2010/main" val="1690900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a:t>
            </a:r>
            <a:r>
              <a:rPr lang="en-US" baseline="0" dirty="0" smtClean="0"/>
              <a:t> X. Comparison of results from to models of heterochiasmy and recombination rate evolution.</a:t>
            </a:r>
          </a:p>
          <a:p>
            <a:endParaRPr lang="en-US" baseline="0" dirty="0" smtClean="0"/>
          </a:p>
          <a:p>
            <a:endParaRPr lang="en-US" baseline="0" dirty="0" smtClean="0"/>
          </a:p>
          <a:p>
            <a:endParaRPr lang="en-US" baseline="0" dirty="0" smtClean="0"/>
          </a:p>
          <a:p>
            <a:r>
              <a:rPr lang="en-US" sz="1200" b="1" kern="1200" dirty="0" smtClean="0">
                <a:solidFill>
                  <a:schemeClr val="tx1"/>
                </a:solidFill>
                <a:effectLst/>
                <a:latin typeface="+mn-lt"/>
                <a:ea typeface="+mn-ea"/>
                <a:cs typeface="+mn-cs"/>
              </a:rPr>
              <a:t>References: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err="1" smtClean="0">
                <a:solidFill>
                  <a:schemeClr val="tx1"/>
                </a:solidFill>
                <a:effectLst/>
                <a:latin typeface="+mn-lt"/>
                <a:ea typeface="+mn-ea"/>
                <a:cs typeface="+mn-cs"/>
              </a:rPr>
              <a:t>Altendorfer</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Láscarez</a:t>
            </a:r>
            <a:r>
              <a:rPr lang="en-US" sz="1200" kern="1200" dirty="0" smtClean="0">
                <a:solidFill>
                  <a:schemeClr val="tx1"/>
                </a:solidFill>
                <a:effectLst/>
                <a:latin typeface="+mn-lt"/>
                <a:ea typeface="+mn-ea"/>
                <a:cs typeface="+mn-cs"/>
              </a:rPr>
              <a:t>-Lagunas, L.I., </a:t>
            </a:r>
            <a:r>
              <a:rPr lang="en-US" sz="1200" kern="1200" dirty="0" err="1" smtClean="0">
                <a:solidFill>
                  <a:schemeClr val="tx1"/>
                </a:solidFill>
                <a:effectLst/>
                <a:latin typeface="+mn-lt"/>
                <a:ea typeface="+mn-ea"/>
                <a:cs typeface="+mn-cs"/>
              </a:rPr>
              <a:t>Nadarajan</a:t>
            </a:r>
            <a:r>
              <a:rPr lang="en-US" sz="1200" kern="1200" dirty="0" smtClean="0">
                <a:solidFill>
                  <a:schemeClr val="tx1"/>
                </a:solidFill>
                <a:effectLst/>
                <a:latin typeface="+mn-lt"/>
                <a:ea typeface="+mn-ea"/>
                <a:cs typeface="+mn-cs"/>
              </a:rPr>
              <a:t>, S., Mathieson, I., and </a:t>
            </a:r>
            <a:r>
              <a:rPr lang="en-US" sz="1200" kern="1200" dirty="0" err="1" smtClean="0">
                <a:solidFill>
                  <a:schemeClr val="tx1"/>
                </a:solidFill>
                <a:effectLst/>
                <a:latin typeface="+mn-lt"/>
                <a:ea typeface="+mn-ea"/>
                <a:cs typeface="+mn-cs"/>
              </a:rPr>
              <a:t>Colaiácovo</a:t>
            </a:r>
            <a:r>
              <a:rPr lang="en-US" sz="1200" kern="1200" dirty="0" smtClean="0">
                <a:solidFill>
                  <a:schemeClr val="tx1"/>
                </a:solidFill>
                <a:effectLst/>
                <a:latin typeface="+mn-lt"/>
                <a:ea typeface="+mn-ea"/>
                <a:cs typeface="+mn-cs"/>
              </a:rPr>
              <a:t>, M.P. (2020). Crossover Position Drives Chromosome Remodeling for Accurate Meiotic Chromosome Segregation.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a:t>
            </a:r>
          </a:p>
          <a:p>
            <a:r>
              <a:rPr lang="en-US" sz="1200" kern="1200" dirty="0" err="1" smtClean="0">
                <a:solidFill>
                  <a:schemeClr val="tx1"/>
                </a:solidFill>
                <a:effectLst/>
                <a:latin typeface="+mn-lt"/>
                <a:ea typeface="+mn-ea"/>
                <a:cs typeface="+mn-cs"/>
              </a:rPr>
              <a:t>Brandvain</a:t>
            </a:r>
            <a:r>
              <a:rPr lang="en-US" sz="1200" kern="1200" dirty="0" smtClean="0">
                <a:solidFill>
                  <a:schemeClr val="tx1"/>
                </a:solidFill>
                <a:effectLst/>
                <a:latin typeface="+mn-lt"/>
                <a:ea typeface="+mn-ea"/>
                <a:cs typeface="+mn-cs"/>
              </a:rPr>
              <a:t>, Y., and Coop, G. (2012). Scrambling eggs: meiotic drive and the evolution of female recombination rates. Genetics </a:t>
            </a:r>
            <a:r>
              <a:rPr lang="en-US" sz="1200" i="1" kern="1200" dirty="0" smtClean="0">
                <a:solidFill>
                  <a:schemeClr val="tx1"/>
                </a:solidFill>
                <a:effectLst/>
                <a:latin typeface="+mn-lt"/>
                <a:ea typeface="+mn-ea"/>
                <a:cs typeface="+mn-cs"/>
              </a:rPr>
              <a:t>190</a:t>
            </a:r>
            <a:r>
              <a:rPr lang="en-US" sz="1200" kern="1200" dirty="0" smtClean="0">
                <a:solidFill>
                  <a:schemeClr val="tx1"/>
                </a:solidFill>
                <a:effectLst/>
                <a:latin typeface="+mn-lt"/>
                <a:ea typeface="+mn-ea"/>
                <a:cs typeface="+mn-cs"/>
              </a:rPr>
              <a:t>, 709–723.</a:t>
            </a:r>
          </a:p>
          <a:p>
            <a:r>
              <a:rPr lang="en-US" sz="1200" kern="1200" dirty="0" err="1" smtClean="0">
                <a:solidFill>
                  <a:schemeClr val="tx1"/>
                </a:solidFill>
                <a:effectLst/>
                <a:latin typeface="+mn-lt"/>
                <a:ea typeface="+mn-ea"/>
                <a:cs typeface="+mn-cs"/>
              </a:rPr>
              <a:t>Dernburg</a:t>
            </a:r>
            <a:r>
              <a:rPr lang="en-US" sz="1200" kern="1200" dirty="0" smtClean="0">
                <a:solidFill>
                  <a:schemeClr val="tx1"/>
                </a:solidFill>
                <a:effectLst/>
                <a:latin typeface="+mn-lt"/>
                <a:ea typeface="+mn-ea"/>
                <a:cs typeface="+mn-cs"/>
              </a:rPr>
              <a:t>, A.F. (2001). Here, there, and everywhere: kinetochore function on holocentric chromosomes. J. Cell Biol. </a:t>
            </a:r>
            <a:r>
              <a:rPr lang="en-US" sz="1200" i="1" kern="1200" dirty="0" smtClean="0">
                <a:solidFill>
                  <a:schemeClr val="tx1"/>
                </a:solidFill>
                <a:effectLst/>
                <a:latin typeface="+mn-lt"/>
                <a:ea typeface="+mn-ea"/>
                <a:cs typeface="+mn-cs"/>
              </a:rPr>
              <a:t>153</a:t>
            </a:r>
            <a:r>
              <a:rPr lang="en-US" sz="1200" kern="1200" dirty="0" smtClean="0">
                <a:solidFill>
                  <a:schemeClr val="tx1"/>
                </a:solidFill>
                <a:effectLst/>
                <a:latin typeface="+mn-lt"/>
                <a:ea typeface="+mn-ea"/>
                <a:cs typeface="+mn-cs"/>
              </a:rPr>
              <a:t>, F33–F38.</a:t>
            </a:r>
          </a:p>
          <a:p>
            <a:r>
              <a:rPr lang="en-US" sz="1200" kern="1200" dirty="0" err="1" smtClean="0">
                <a:solidFill>
                  <a:schemeClr val="tx1"/>
                </a:solidFill>
                <a:effectLst/>
                <a:latin typeface="+mn-lt"/>
                <a:ea typeface="+mn-ea"/>
                <a:cs typeface="+mn-cs"/>
              </a:rPr>
              <a:t>Hultén</a:t>
            </a:r>
            <a:r>
              <a:rPr lang="en-US" sz="1200" kern="1200" dirty="0" smtClean="0">
                <a:solidFill>
                  <a:schemeClr val="tx1"/>
                </a:solidFill>
                <a:effectLst/>
                <a:latin typeface="+mn-lt"/>
                <a:ea typeface="+mn-ea"/>
                <a:cs typeface="+mn-cs"/>
              </a:rPr>
              <a:t>, M.A. (2011). On the origin of crossover interference: A chromosome oscillatory movement (COM) model. Mol. </a:t>
            </a:r>
            <a:r>
              <a:rPr lang="en-US" sz="1200" kern="1200" dirty="0" err="1" smtClean="0">
                <a:solidFill>
                  <a:schemeClr val="tx1"/>
                </a:solidFill>
                <a:effectLst/>
                <a:latin typeface="+mn-lt"/>
                <a:ea typeface="+mn-ea"/>
                <a:cs typeface="+mn-cs"/>
              </a:rPr>
              <a:t>Cytogenet</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4</a:t>
            </a:r>
            <a:r>
              <a:rPr lang="en-US" sz="1200" kern="1200" dirty="0" smtClean="0">
                <a:solidFill>
                  <a:schemeClr val="tx1"/>
                </a:solidFill>
                <a:effectLst/>
                <a:latin typeface="+mn-lt"/>
                <a:ea typeface="+mn-ea"/>
                <a:cs typeface="+mn-cs"/>
              </a:rPr>
              <a:t>, 10.</a:t>
            </a:r>
          </a:p>
          <a:p>
            <a:r>
              <a:rPr lang="en-US" sz="1200" kern="1200" dirty="0" smtClean="0">
                <a:solidFill>
                  <a:schemeClr val="tx1"/>
                </a:solidFill>
                <a:effectLst/>
                <a:latin typeface="+mn-lt"/>
                <a:ea typeface="+mn-ea"/>
                <a:cs typeface="+mn-cs"/>
              </a:rPr>
              <a:t>Lee, J. (2019). Is age-related increase of chromosome segregation errors in mammalian oocytes caused by </a:t>
            </a:r>
            <a:r>
              <a:rPr lang="en-US" sz="1200" kern="1200" dirty="0" err="1" smtClean="0">
                <a:solidFill>
                  <a:schemeClr val="tx1"/>
                </a:solidFill>
                <a:effectLst/>
                <a:latin typeface="+mn-lt"/>
                <a:ea typeface="+mn-ea"/>
                <a:cs typeface="+mn-cs"/>
              </a:rPr>
              <a:t>cohesin</a:t>
            </a:r>
            <a:r>
              <a:rPr lang="en-US" sz="1200" kern="1200" dirty="0" smtClean="0">
                <a:solidFill>
                  <a:schemeClr val="tx1"/>
                </a:solidFill>
                <a:effectLst/>
                <a:latin typeface="+mn-lt"/>
                <a:ea typeface="+mn-ea"/>
                <a:cs typeface="+mn-cs"/>
              </a:rPr>
              <a:t> deterioration? </a:t>
            </a:r>
            <a:r>
              <a:rPr lang="en-US" sz="1200" kern="1200" dirty="0" err="1" smtClean="0">
                <a:solidFill>
                  <a:schemeClr val="tx1"/>
                </a:solidFill>
                <a:effectLst/>
                <a:latin typeface="+mn-lt"/>
                <a:ea typeface="+mn-ea"/>
                <a:cs typeface="+mn-cs"/>
              </a:rPr>
              <a:t>Reprod</a:t>
            </a:r>
            <a:r>
              <a:rPr lang="en-US" sz="1200" kern="1200" dirty="0" smtClean="0">
                <a:solidFill>
                  <a:schemeClr val="tx1"/>
                </a:solidFill>
                <a:effectLst/>
                <a:latin typeface="+mn-lt"/>
                <a:ea typeface="+mn-ea"/>
                <a:cs typeface="+mn-cs"/>
              </a:rPr>
              <a:t>. Med. Biol.</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(2003). The evolution of sex dimorphism in recombination. Genetics </a:t>
            </a:r>
            <a:r>
              <a:rPr lang="en-US" sz="1200" i="1" kern="1200" dirty="0" smtClean="0">
                <a:solidFill>
                  <a:schemeClr val="tx1"/>
                </a:solidFill>
                <a:effectLst/>
                <a:latin typeface="+mn-lt"/>
                <a:ea typeface="+mn-ea"/>
                <a:cs typeface="+mn-cs"/>
              </a:rPr>
              <a:t>163</a:t>
            </a:r>
            <a:r>
              <a:rPr lang="en-US" sz="1200" kern="1200" dirty="0" smtClean="0">
                <a:solidFill>
                  <a:schemeClr val="tx1"/>
                </a:solidFill>
                <a:effectLst/>
                <a:latin typeface="+mn-lt"/>
                <a:ea typeface="+mn-ea"/>
                <a:cs typeface="+mn-cs"/>
              </a:rPr>
              <a:t>, 811–822.</a:t>
            </a:r>
          </a:p>
          <a:p>
            <a:r>
              <a:rPr lang="en-US" sz="1200" kern="1200" dirty="0" err="1" smtClean="0">
                <a:solidFill>
                  <a:schemeClr val="tx1"/>
                </a:solidFill>
                <a:effectLst/>
                <a:latin typeface="+mn-lt"/>
                <a:ea typeface="+mn-ea"/>
                <a:cs typeface="+mn-cs"/>
              </a:rPr>
              <a:t>Lenormand</a:t>
            </a:r>
            <a:r>
              <a:rPr lang="en-US" sz="1200" kern="1200" dirty="0" smtClean="0">
                <a:solidFill>
                  <a:schemeClr val="tx1"/>
                </a:solidFill>
                <a:effectLst/>
                <a:latin typeface="+mn-lt"/>
                <a:ea typeface="+mn-ea"/>
                <a:cs typeface="+mn-cs"/>
              </a:rPr>
              <a:t>, T., and </a:t>
            </a:r>
            <a:r>
              <a:rPr lang="en-US" sz="1200" kern="1200" dirty="0" err="1" smtClean="0">
                <a:solidFill>
                  <a:schemeClr val="tx1"/>
                </a:solidFill>
                <a:effectLst/>
                <a:latin typeface="+mn-lt"/>
                <a:ea typeface="+mn-ea"/>
                <a:cs typeface="+mn-cs"/>
              </a:rPr>
              <a:t>Dutheil</a:t>
            </a:r>
            <a:r>
              <a:rPr lang="en-US" sz="1200" kern="1200" dirty="0" smtClean="0">
                <a:solidFill>
                  <a:schemeClr val="tx1"/>
                </a:solidFill>
                <a:effectLst/>
                <a:latin typeface="+mn-lt"/>
                <a:ea typeface="+mn-ea"/>
                <a:cs typeface="+mn-cs"/>
              </a:rPr>
              <a:t>, J. (2005). Recombination difference between sexes: a role for haploid selection. </a:t>
            </a:r>
            <a:r>
              <a:rPr lang="en-US" sz="1200" kern="1200" dirty="0" err="1" smtClean="0">
                <a:solidFill>
                  <a:schemeClr val="tx1"/>
                </a:solidFill>
                <a:effectLst/>
                <a:latin typeface="+mn-lt"/>
                <a:ea typeface="+mn-ea"/>
                <a:cs typeface="+mn-cs"/>
              </a:rPr>
              <a:t>PLoS</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3</a:t>
            </a:r>
            <a:r>
              <a:rPr lang="en-US" sz="1200" kern="1200" dirty="0" smtClean="0">
                <a:solidFill>
                  <a:schemeClr val="tx1"/>
                </a:solidFill>
                <a:effectLst/>
                <a:latin typeface="+mn-lt"/>
                <a:ea typeface="+mn-ea"/>
                <a:cs typeface="+mn-cs"/>
              </a:rPr>
              <a:t>, e63.</a:t>
            </a:r>
          </a:p>
          <a:p>
            <a:r>
              <a:rPr lang="en-US" sz="1200" kern="1200" dirty="0" err="1" smtClean="0">
                <a:solidFill>
                  <a:schemeClr val="tx1"/>
                </a:solidFill>
                <a:effectLst/>
                <a:latin typeface="+mn-lt"/>
                <a:ea typeface="+mn-ea"/>
                <a:cs typeface="+mn-cs"/>
              </a:rPr>
              <a:t>Sardell</a:t>
            </a:r>
            <a:r>
              <a:rPr lang="en-US" sz="1200" kern="1200" dirty="0" smtClean="0">
                <a:solidFill>
                  <a:schemeClr val="tx1"/>
                </a:solidFill>
                <a:effectLst/>
                <a:latin typeface="+mn-lt"/>
                <a:ea typeface="+mn-ea"/>
                <a:cs typeface="+mn-cs"/>
              </a:rPr>
              <a:t>, J.M., and Kirkpatrick, M. (2020). Sex Differences in the Recombination Landscape. Am. Nat. </a:t>
            </a:r>
            <a:r>
              <a:rPr lang="en-US" sz="1200" i="1" kern="1200" dirty="0" smtClean="0">
                <a:solidFill>
                  <a:schemeClr val="tx1"/>
                </a:solidFill>
                <a:effectLst/>
                <a:latin typeface="+mn-lt"/>
                <a:ea typeface="+mn-ea"/>
                <a:cs typeface="+mn-cs"/>
              </a:rPr>
              <a:t>195</a:t>
            </a:r>
            <a:r>
              <a:rPr lang="en-US" sz="1200" kern="1200" dirty="0" smtClean="0">
                <a:solidFill>
                  <a:schemeClr val="tx1"/>
                </a:solidFill>
                <a:effectLst/>
                <a:latin typeface="+mn-lt"/>
                <a:ea typeface="+mn-ea"/>
                <a:cs typeface="+mn-cs"/>
              </a:rPr>
              <a:t>, 361–379.</a:t>
            </a:r>
          </a:p>
          <a:p>
            <a:r>
              <a:rPr lang="en-US" sz="1200" kern="1200" dirty="0" smtClean="0">
                <a:solidFill>
                  <a:schemeClr val="tx1"/>
                </a:solidFill>
                <a:effectLst/>
                <a:latin typeface="+mn-lt"/>
                <a:ea typeface="+mn-ea"/>
                <a:cs typeface="+mn-cs"/>
              </a:rPr>
              <a:t>van Veen, J.E., and Hawley, R.S. (2003). Meiosis: when even two is a crowd. </a:t>
            </a:r>
            <a:r>
              <a:rPr lang="en-US" sz="1200" kern="1200" dirty="0" err="1" smtClean="0">
                <a:solidFill>
                  <a:schemeClr val="tx1"/>
                </a:solidFill>
                <a:effectLst/>
                <a:latin typeface="+mn-lt"/>
                <a:ea typeface="+mn-ea"/>
                <a:cs typeface="+mn-cs"/>
              </a:rPr>
              <a:t>Curr</a:t>
            </a:r>
            <a:r>
              <a:rPr lang="en-US" sz="1200" kern="1200" dirty="0" smtClean="0">
                <a:solidFill>
                  <a:schemeClr val="tx1"/>
                </a:solidFill>
                <a:effectLst/>
                <a:latin typeface="+mn-lt"/>
                <a:ea typeface="+mn-ea"/>
                <a:cs typeface="+mn-cs"/>
              </a:rPr>
              <a:t>. Biol. </a:t>
            </a:r>
            <a:r>
              <a:rPr lang="en-US" sz="1200" i="1" kern="1200" dirty="0" smtClean="0">
                <a:solidFill>
                  <a:schemeClr val="tx1"/>
                </a:solidFill>
                <a:effectLst/>
                <a:latin typeface="+mn-lt"/>
                <a:ea typeface="+mn-ea"/>
                <a:cs typeface="+mn-cs"/>
              </a:rPr>
              <a:t>13</a:t>
            </a:r>
            <a:r>
              <a:rPr lang="en-US" sz="1200" kern="1200" dirty="0" smtClean="0">
                <a:solidFill>
                  <a:schemeClr val="tx1"/>
                </a:solidFill>
                <a:effectLst/>
                <a:latin typeface="+mn-lt"/>
                <a:ea typeface="+mn-ea"/>
                <a:cs typeface="+mn-cs"/>
              </a:rPr>
              <a:t>, R831–R833.</a:t>
            </a:r>
          </a:p>
          <a:p>
            <a:endParaRPr lang="en-US" dirty="0"/>
          </a:p>
        </p:txBody>
      </p:sp>
      <p:sp>
        <p:nvSpPr>
          <p:cNvPr id="4" name="Slide Number Placeholder 3"/>
          <p:cNvSpPr>
            <a:spLocks noGrp="1"/>
          </p:cNvSpPr>
          <p:nvPr>
            <p:ph type="sldNum" sz="quarter" idx="10"/>
          </p:nvPr>
        </p:nvSpPr>
        <p:spPr/>
        <p:txBody>
          <a:bodyPr/>
          <a:lstStyle/>
          <a:p>
            <a:fld id="{32B75100-2077-46C3-9CB4-194E5C842A72}" type="slidenum">
              <a:rPr lang="en-US" smtClean="0"/>
              <a:t>11</a:t>
            </a:fld>
            <a:endParaRPr lang="en-US"/>
          </a:p>
        </p:txBody>
      </p:sp>
    </p:spTree>
    <p:extLst>
      <p:ext uri="{BB962C8B-B14F-4D97-AF65-F5344CB8AC3E}">
        <p14:creationId xmlns:p14="http://schemas.microsoft.com/office/powerpoint/2010/main" val="854204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12</a:t>
            </a:fld>
            <a:endParaRPr lang="en-US"/>
          </a:p>
        </p:txBody>
      </p:sp>
    </p:spTree>
    <p:extLst>
      <p:ext uri="{BB962C8B-B14F-4D97-AF65-F5344CB8AC3E}">
        <p14:creationId xmlns:p14="http://schemas.microsoft.com/office/powerpoint/2010/main" val="213314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Motivation</a:t>
            </a:r>
            <a:r>
              <a:rPr lang="en-US" sz="1200" kern="1200" baseline="0" dirty="0" smtClean="0">
                <a:solidFill>
                  <a:schemeClr val="tx1"/>
                </a:solidFill>
                <a:effectLst/>
                <a:latin typeface="+mn-lt"/>
                <a:ea typeface="+mn-ea"/>
                <a:cs typeface="+mn-cs"/>
              </a:rPr>
              <a:t> for Chapter 3</a:t>
            </a:r>
          </a:p>
          <a:p>
            <a:pPr marL="0" indent="0">
              <a:buNone/>
            </a:pPr>
            <a:endParaRPr lang="en-US" sz="1200" kern="1200" baseline="0" dirty="0" smtClean="0">
              <a:solidFill>
                <a:schemeClr val="tx1"/>
              </a:solidFill>
              <a:effectLst/>
              <a:latin typeface="+mn-lt"/>
              <a:ea typeface="+mn-ea"/>
              <a:cs typeface="+mn-cs"/>
            </a:endParaRPr>
          </a:p>
          <a:p>
            <a:pPr marL="0" indent="0">
              <a:buNone/>
            </a:pPr>
            <a:r>
              <a:rPr lang="en-US" sz="1200" kern="1200" baseline="0" dirty="0" smtClean="0">
                <a:solidFill>
                  <a:schemeClr val="tx1"/>
                </a:solidFill>
                <a:effectLst/>
                <a:latin typeface="+mn-lt"/>
                <a:ea typeface="+mn-ea"/>
                <a:cs typeface="+mn-cs"/>
              </a:rPr>
              <a:t>Between cell variance (individual level variance)</a:t>
            </a:r>
          </a:p>
          <a:p>
            <a:pPr marL="0" indent="0">
              <a:buNone/>
            </a:pPr>
            <a:endParaRPr lang="en-US" sz="1200" kern="1200" baseline="0" dirty="0" smtClean="0">
              <a:solidFill>
                <a:schemeClr val="tx1"/>
              </a:solidFill>
              <a:effectLst/>
              <a:latin typeface="+mn-lt"/>
              <a:ea typeface="+mn-ea"/>
              <a:cs typeface="+mn-cs"/>
            </a:endParaRPr>
          </a:p>
          <a:p>
            <a:pPr marL="0" indent="0">
              <a:buNone/>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F943F9-2A85-4A33-978C-0A327A5ECFD7}" type="slidenum">
              <a:rPr lang="en-US" smtClean="0"/>
              <a:t>13</a:t>
            </a:fld>
            <a:endParaRPr lang="en-US"/>
          </a:p>
        </p:txBody>
      </p:sp>
    </p:spTree>
    <p:extLst>
      <p:ext uri="{BB962C8B-B14F-4D97-AF65-F5344CB8AC3E}">
        <p14:creationId xmlns:p14="http://schemas.microsoft.com/office/powerpoint/2010/main" val="134882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“Sex differences in between cell variation for crossover count”</a:t>
            </a:r>
          </a:p>
          <a:p>
            <a:endParaRPr lang="en-US" dirty="0" smtClean="0"/>
          </a:p>
          <a:p>
            <a:r>
              <a:rPr lang="en-US" dirty="0" smtClean="0"/>
              <a:t>(approach</a:t>
            </a:r>
            <a:r>
              <a:rPr lang="en-US" baseline="0" dirty="0" smtClean="0"/>
              <a:t> + preliminary results)</a:t>
            </a:r>
          </a:p>
          <a:p>
            <a:endParaRPr lang="en-US" dirty="0" smtClean="0"/>
          </a:p>
          <a:p>
            <a:r>
              <a:rPr lang="en-US" dirty="0" smtClean="0"/>
              <a:t>Build / use data from Chapter 2</a:t>
            </a:r>
          </a:p>
          <a:p>
            <a:endParaRPr lang="en-US" dirty="0" smtClean="0"/>
          </a:p>
          <a:p>
            <a:r>
              <a:rPr lang="en-US" dirty="0" smtClean="0"/>
              <a:t>Results – all this </a:t>
            </a:r>
            <a:r>
              <a:rPr lang="en-US" dirty="0" err="1" smtClean="0"/>
              <a:t>anaylsis</a:t>
            </a:r>
            <a:r>
              <a:rPr lang="en-US" baseline="0" dirty="0" smtClean="0"/>
              <a:t> is based on chapter 2 results – follows up on some of those findings</a:t>
            </a:r>
          </a:p>
          <a:p>
            <a:endParaRPr lang="en-US" baseline="0" dirty="0" smtClean="0"/>
          </a:p>
          <a:p>
            <a:r>
              <a:rPr lang="en-US" baseline="0" dirty="0" smtClean="0"/>
              <a:t>This plot shows the mouse level variance, (for the highest </a:t>
            </a:r>
          </a:p>
          <a:p>
            <a:endParaRPr lang="en-US" baseline="0" dirty="0" smtClean="0"/>
          </a:p>
          <a:p>
            <a:endParaRPr lang="en-US" baseline="0" dirty="0" smtClean="0"/>
          </a:p>
          <a:p>
            <a:r>
              <a:rPr lang="en-US" b="1" dirty="0" smtClean="0"/>
              <a:t>Approach / methods</a:t>
            </a:r>
            <a:endParaRPr lang="en-US" dirty="0" smtClean="0"/>
          </a:p>
          <a:p>
            <a:pPr marL="285750" indent="-285750">
              <a:buFontTx/>
              <a:buChar char="-"/>
            </a:pPr>
            <a:r>
              <a:rPr lang="en-US" sz="2200" dirty="0" smtClean="0"/>
              <a:t>MLH1 house mouse data from  Chapter 2</a:t>
            </a:r>
          </a:p>
          <a:p>
            <a:pPr marL="285750" indent="-285750">
              <a:buFontTx/>
              <a:buChar char="-"/>
            </a:pPr>
            <a:r>
              <a:rPr lang="en-US" sz="2200" dirty="0" smtClean="0"/>
              <a:t>Use higher quality cells</a:t>
            </a:r>
          </a:p>
          <a:p>
            <a:pPr marL="285750" indent="-285750">
              <a:buFontTx/>
              <a:buChar char="-"/>
            </a:pPr>
            <a:r>
              <a:rPr lang="en-US" sz="2200" dirty="0" err="1" smtClean="0"/>
              <a:t>Analetical</a:t>
            </a:r>
            <a:r>
              <a:rPr lang="en-US" sz="2200" dirty="0" smtClean="0"/>
              <a:t> framework</a:t>
            </a:r>
          </a:p>
          <a:p>
            <a:pPr marL="742950" lvl="1" indent="-285750">
              <a:buFontTx/>
              <a:buChar char="-"/>
            </a:pPr>
            <a:r>
              <a:rPr lang="en-US" sz="2200" dirty="0" err="1" smtClean="0"/>
              <a:t>Glm</a:t>
            </a:r>
            <a:r>
              <a:rPr lang="en-US" sz="2200" dirty="0" smtClean="0"/>
              <a:t> models</a:t>
            </a:r>
          </a:p>
          <a:p>
            <a:pPr marL="742950" lvl="1" indent="-285750">
              <a:buFontTx/>
              <a:buChar char="-"/>
            </a:pPr>
            <a:r>
              <a:rPr lang="en-US" sz="2200" dirty="0" smtClean="0"/>
              <a:t>Permutations for </a:t>
            </a:r>
          </a:p>
          <a:p>
            <a:endParaRPr lang="en-US" dirty="0" smtClean="0"/>
          </a:p>
          <a:p>
            <a:endParaRPr lang="en-US" dirty="0" smtClean="0"/>
          </a:p>
          <a:p>
            <a:pPr marL="0" indent="0">
              <a:buFont typeface="Arial" panose="020B0604020202020204" pitchFamily="34" charset="0"/>
              <a:buNone/>
            </a:pPr>
            <a:endParaRPr lang="en-US" dirty="0" smtClean="0"/>
          </a:p>
          <a:p>
            <a:r>
              <a:rPr lang="en-US" dirty="0" smtClean="0"/>
              <a:t>-1. Sets of </a:t>
            </a:r>
            <a:r>
              <a:rPr lang="en-US" dirty="0" err="1" smtClean="0"/>
              <a:t>glms</a:t>
            </a:r>
            <a:r>
              <a:rPr lang="en-US" dirty="0" smtClean="0"/>
              <a:t>  Models from chapter two,  (mouse level variance for MLH1)</a:t>
            </a:r>
          </a:p>
          <a:p>
            <a:r>
              <a:rPr lang="en-US" dirty="0" smtClean="0"/>
              <a:t>Sex only significant effect – (these are only slightly significant)</a:t>
            </a:r>
          </a:p>
          <a:p>
            <a:r>
              <a:rPr lang="en-US" dirty="0" smtClean="0"/>
              <a:t>2. </a:t>
            </a:r>
            <a:r>
              <a:rPr lang="en-US" b="1" dirty="0" smtClean="0"/>
              <a:t>Permutation of Variance across strains</a:t>
            </a:r>
            <a:r>
              <a:rPr lang="en-US" dirty="0" smtClean="0"/>
              <a:t> </a:t>
            </a:r>
          </a:p>
          <a:p>
            <a:r>
              <a:rPr lang="en-US" dirty="0" smtClean="0"/>
              <a:t>(pool all cells, within sex, </a:t>
            </a:r>
          </a:p>
          <a:p>
            <a:r>
              <a:rPr lang="en-US" dirty="0" smtClean="0"/>
              <a:t>The observed sex-specific variance across strains, are not significant</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14</a:t>
            </a:fld>
            <a:endParaRPr lang="en-US"/>
          </a:p>
        </p:txBody>
      </p:sp>
    </p:spTree>
    <p:extLst>
      <p:ext uri="{BB962C8B-B14F-4D97-AF65-F5344CB8AC3E}">
        <p14:creationId xmlns:p14="http://schemas.microsoft.com/office/powerpoint/2010/main" val="426288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Models</a:t>
            </a:r>
          </a:p>
          <a:p>
            <a:pPr marL="228600" indent="-228600">
              <a:buAutoNum type="arabicPeriod"/>
            </a:pPr>
            <a:endParaRPr lang="en-US" dirty="0" smtClean="0"/>
          </a:p>
          <a:p>
            <a:pPr marL="228600" indent="-228600">
              <a:buAutoNum type="arabicPeriod"/>
            </a:pPr>
            <a:r>
              <a:rPr lang="en-US" dirty="0" smtClean="0"/>
              <a:t>Permutations 1</a:t>
            </a:r>
          </a:p>
          <a:p>
            <a:pPr marL="228600" indent="-228600">
              <a:buAutoNum type="arabicPeriod"/>
            </a:pPr>
            <a:endParaRPr lang="en-US" dirty="0" smtClean="0"/>
          </a:p>
          <a:p>
            <a:pPr marL="228600" indent="-228600">
              <a:buAutoNum type="arabicPeriod"/>
            </a:pPr>
            <a:r>
              <a:rPr lang="en-US" dirty="0" smtClean="0"/>
              <a:t>Permutations 2</a:t>
            </a:r>
          </a:p>
          <a:p>
            <a:pPr marL="228600" indent="-228600">
              <a:buAutoNum type="arabicPeriod"/>
            </a:pPr>
            <a:endParaRPr lang="en-US" dirty="0" smtClean="0"/>
          </a:p>
          <a:p>
            <a:pPr marL="228600" indent="-228600">
              <a:buAutoNum type="arabicPeriod"/>
            </a:pPr>
            <a:r>
              <a:rPr lang="en-US" dirty="0" smtClean="0"/>
              <a:t>SC comparison – </a:t>
            </a:r>
          </a:p>
          <a:p>
            <a:pPr marL="228600" indent="-228600">
              <a:buAutoNum type="arabicPeriod"/>
            </a:pPr>
            <a:endParaRPr lang="en-US" dirty="0" smtClean="0"/>
          </a:p>
          <a:p>
            <a:r>
              <a:rPr lang="en-US" dirty="0" smtClean="0"/>
              <a:t/>
            </a:r>
            <a:br>
              <a:rPr lang="en-US" dirty="0" smtClean="0"/>
            </a:br>
            <a:r>
              <a:rPr lang="en-US" dirty="0" smtClean="0"/>
              <a:t>My interpretation for these SC variance are that there's weak evidence of sex effect and no evidence of direct connection to MLH1 variance.  </a:t>
            </a:r>
            <a:r>
              <a:rPr lang="en-US" dirty="0" err="1" smtClean="0"/>
              <a:t>Glm</a:t>
            </a:r>
            <a:r>
              <a:rPr lang="en-US" dirty="0" smtClean="0"/>
              <a:t> models indicate that </a:t>
            </a:r>
            <a:r>
              <a:rPr lang="en-US" dirty="0" err="1" smtClean="0"/>
              <a:t>SC.var</a:t>
            </a:r>
            <a:r>
              <a:rPr lang="en-US" dirty="0" smtClean="0"/>
              <a:t> and MLH1.var both have a conserved sex effect. From the direct tests section, there's no evidence of causation,  </a:t>
            </a:r>
            <a:r>
              <a:rPr lang="en-US" dirty="0" err="1" smtClean="0"/>
              <a:t>SC.var</a:t>
            </a:r>
            <a:r>
              <a:rPr lang="en-US" dirty="0" smtClean="0"/>
              <a:t> -&gt; MLH1.var, </a:t>
            </a:r>
          </a:p>
          <a:p>
            <a:r>
              <a:rPr lang="en-US" dirty="0" smtClean="0"/>
              <a:t>My interpretation for the weak association between MLH1 mean and variance indicates that the meiotic 'regulation' for COs per cell is conserved across strains and inherently different between sexes. </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16</a:t>
            </a:fld>
            <a:endParaRPr lang="en-US"/>
          </a:p>
        </p:txBody>
      </p:sp>
    </p:spTree>
    <p:extLst>
      <p:ext uri="{BB962C8B-B14F-4D97-AF65-F5344CB8AC3E}">
        <p14:creationId xmlns:p14="http://schemas.microsoft.com/office/powerpoint/2010/main" val="3841317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total</a:t>
            </a:r>
            <a:r>
              <a:rPr lang="en-US" baseline="0" dirty="0" smtClean="0"/>
              <a:t> –SC could get more cells than the Q12 MLH1 cells – since I was a little biased is applying that score for MLH1 staining. But while imaging – I saw enough cells with no MLH1 but great SC,</a:t>
            </a:r>
          </a:p>
          <a:p>
            <a:endParaRPr lang="en-US" baseline="0" dirty="0" smtClean="0"/>
          </a:p>
          <a:p>
            <a:r>
              <a:rPr lang="en-US" baseline="0" dirty="0" smtClean="0"/>
              <a:t>But issue is that I haven’t confirmed that the algorithm output is good across all of the cells</a:t>
            </a:r>
          </a:p>
          <a:p>
            <a:r>
              <a:rPr lang="en-US" baseline="0" dirty="0" smtClean="0"/>
              <a:t>-- there could be an issue with the new laser too.</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18</a:t>
            </a:fld>
            <a:endParaRPr lang="en-US"/>
          </a:p>
        </p:txBody>
      </p:sp>
    </p:spTree>
    <p:extLst>
      <p:ext uri="{BB962C8B-B14F-4D97-AF65-F5344CB8AC3E}">
        <p14:creationId xmlns:p14="http://schemas.microsoft.com/office/powerpoint/2010/main" val="40807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19</a:t>
            </a:fld>
            <a:endParaRPr lang="en-US"/>
          </a:p>
        </p:txBody>
      </p:sp>
    </p:spTree>
    <p:extLst>
      <p:ext uri="{BB962C8B-B14F-4D97-AF65-F5344CB8AC3E}">
        <p14:creationId xmlns:p14="http://schemas.microsoft.com/office/powerpoint/2010/main" val="101367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interpretation for the weak association between MLH1 mean and variance indicates that the meiotic 'regulation' for COs per cell is conserved across strains and inherently different between sexes. </a:t>
            </a:r>
          </a:p>
          <a:p>
            <a:endParaRPr lang="en-US" dirty="0" smtClean="0"/>
          </a:p>
          <a:p>
            <a:r>
              <a:rPr lang="en-US" b="1" dirty="0" smtClean="0"/>
              <a:t>Bigger picture</a:t>
            </a:r>
          </a:p>
          <a:p>
            <a:r>
              <a:rPr lang="en-US" dirty="0" smtClean="0"/>
              <a:t>-is</a:t>
            </a:r>
            <a:r>
              <a:rPr lang="en-US" baseline="0" dirty="0" smtClean="0"/>
              <a:t> the different regulation due to functional features of meiosis  Or driven by indirect selection ?</a:t>
            </a:r>
          </a:p>
          <a:p>
            <a:endParaRPr lang="en-US" baseline="0" dirty="0" smtClean="0"/>
          </a:p>
          <a:p>
            <a:r>
              <a:rPr lang="en-US" baseline="0" dirty="0" smtClean="0"/>
              <a:t>-what does this mean for evolution of RR?</a:t>
            </a:r>
          </a:p>
          <a:p>
            <a:r>
              <a:rPr lang="en-US" baseline="0" dirty="0" smtClean="0"/>
              <a:t>(meets my expectations)</a:t>
            </a:r>
          </a:p>
          <a:p>
            <a:r>
              <a:rPr lang="en-US" baseline="0" dirty="0" smtClean="0"/>
              <a:t>1.slower evolution of </a:t>
            </a:r>
            <a:r>
              <a:rPr lang="en-US" baseline="0" dirty="0" err="1" smtClean="0"/>
              <a:t>gwRR</a:t>
            </a:r>
            <a:r>
              <a:rPr lang="en-US" baseline="0" dirty="0" smtClean="0"/>
              <a:t> in females compared to males</a:t>
            </a:r>
          </a:p>
          <a:p>
            <a:r>
              <a:rPr lang="en-US" baseline="0" dirty="0" smtClean="0"/>
              <a:t>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20</a:t>
            </a:fld>
            <a:endParaRPr lang="en-US"/>
          </a:p>
        </p:txBody>
      </p:sp>
    </p:spTree>
    <p:extLst>
      <p:ext uri="{BB962C8B-B14F-4D97-AF65-F5344CB8AC3E}">
        <p14:creationId xmlns:p14="http://schemas.microsoft.com/office/powerpoint/2010/main" val="2879752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My interpretation for the weak association between MLH1 mean and variance indicates that the meiotic 'regulation' for COs per cell is conserved across strains and inherently different between sexes. </a:t>
            </a:r>
          </a:p>
          <a:p>
            <a:endParaRPr lang="en-US" dirty="0" smtClean="0"/>
          </a:p>
          <a:p>
            <a:r>
              <a:rPr lang="en-US" b="1" dirty="0" smtClean="0"/>
              <a:t>Bigger picture</a:t>
            </a:r>
          </a:p>
          <a:p>
            <a:r>
              <a:rPr lang="en-US" dirty="0" smtClean="0"/>
              <a:t>-is</a:t>
            </a:r>
            <a:r>
              <a:rPr lang="en-US" baseline="0" dirty="0" smtClean="0"/>
              <a:t> the different regulation due to functional features of meiosis  Or driven by indirect selection ?</a:t>
            </a:r>
          </a:p>
          <a:p>
            <a:endParaRPr lang="en-US" baseline="0" dirty="0" smtClean="0"/>
          </a:p>
          <a:p>
            <a:r>
              <a:rPr lang="en-US" baseline="0" dirty="0" smtClean="0"/>
              <a:t>-what does this mean for evolution of RR?</a:t>
            </a:r>
          </a:p>
          <a:p>
            <a:r>
              <a:rPr lang="en-US" baseline="0" dirty="0" smtClean="0"/>
              <a:t>(meets my expectations)</a:t>
            </a:r>
          </a:p>
          <a:p>
            <a:r>
              <a:rPr lang="en-US" baseline="0" dirty="0" smtClean="0"/>
              <a:t>1.slower evolution of </a:t>
            </a:r>
            <a:r>
              <a:rPr lang="en-US" baseline="0" dirty="0" err="1" smtClean="0"/>
              <a:t>gwRR</a:t>
            </a:r>
            <a:r>
              <a:rPr lang="en-US" baseline="0" dirty="0" smtClean="0"/>
              <a:t> in females compared to males</a:t>
            </a:r>
          </a:p>
          <a:p>
            <a:r>
              <a:rPr lang="en-US" baseline="0" dirty="0" smtClean="0"/>
              <a:t>2.</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21</a:t>
            </a:fld>
            <a:endParaRPr lang="en-US"/>
          </a:p>
        </p:txBody>
      </p:sp>
    </p:spTree>
    <p:extLst>
      <p:ext uri="{BB962C8B-B14F-4D97-AF65-F5344CB8AC3E}">
        <p14:creationId xmlns:p14="http://schemas.microsoft.com/office/powerpoint/2010/main" val="86036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smtClean="0">
                <a:solidFill>
                  <a:schemeClr val="tx1"/>
                </a:solidFill>
                <a:effectLst/>
                <a:latin typeface="+mn-lt"/>
                <a:ea typeface="+mn-ea"/>
                <a:cs typeface="+mn-cs"/>
              </a:rPr>
              <a:t>(consequences and purposes</a:t>
            </a:r>
            <a:r>
              <a:rPr lang="en-US" sz="1200" kern="1200" baseline="0" dirty="0" smtClean="0">
                <a:solidFill>
                  <a:schemeClr val="tx1"/>
                </a:solidFill>
                <a:effectLst/>
                <a:latin typeface="+mn-lt"/>
                <a:ea typeface="+mn-ea"/>
                <a:cs typeface="+mn-cs"/>
              </a:rPr>
              <a:t> of crossovers:</a:t>
            </a:r>
          </a:p>
          <a:p>
            <a:pPr marL="0" indent="0">
              <a:buNone/>
            </a:pPr>
            <a:r>
              <a:rPr lang="en-US" sz="1200" kern="1200" baseline="0" dirty="0" smtClean="0">
                <a:solidFill>
                  <a:schemeClr val="tx1"/>
                </a:solidFill>
                <a:effectLst/>
                <a:latin typeface="+mn-lt"/>
                <a:ea typeface="+mn-ea"/>
                <a:cs typeface="+mn-cs"/>
              </a:rPr>
              <a:t>(range of variation)</a:t>
            </a:r>
          </a:p>
          <a:p>
            <a:pPr marL="0" indent="0">
              <a:buNone/>
            </a:pPr>
            <a:r>
              <a:rPr lang="en-US" sz="1200" kern="1200" baseline="0" dirty="0" smtClean="0">
                <a:solidFill>
                  <a:schemeClr val="tx1"/>
                </a:solidFill>
                <a:effectLst/>
                <a:latin typeface="+mn-lt"/>
                <a:ea typeface="+mn-ea"/>
                <a:cs typeface="+mn-cs"/>
              </a:rPr>
              <a:t>(motivation for examining this trait)</a:t>
            </a:r>
            <a:endParaRPr lang="en-US" sz="1200" kern="1200" dirty="0" smtClean="0">
              <a:solidFill>
                <a:schemeClr val="tx1"/>
              </a:solidFill>
              <a:effectLst/>
              <a:latin typeface="+mn-lt"/>
              <a:ea typeface="+mn-ea"/>
              <a:cs typeface="+mn-cs"/>
            </a:endParaRPr>
          </a:p>
          <a:p>
            <a:pPr marL="0" indent="0">
              <a:buNone/>
            </a:pPr>
            <a:endParaRPr lang="en-US" sz="1200" kern="1200" dirty="0" smtClean="0">
              <a:solidFill>
                <a:schemeClr val="tx1"/>
              </a:solidFill>
              <a:effectLst/>
              <a:latin typeface="+mn-lt"/>
              <a:ea typeface="+mn-ea"/>
              <a:cs typeface="+mn-cs"/>
            </a:endParaRPr>
          </a:p>
          <a:p>
            <a:pPr marL="0" indent="0">
              <a:buNone/>
            </a:pPr>
            <a:r>
              <a:rPr lang="en-US" sz="1200" kern="1200" dirty="0" smtClean="0">
                <a:solidFill>
                  <a:schemeClr val="tx1"/>
                </a:solidFill>
                <a:effectLst/>
                <a:latin typeface="+mn-lt"/>
                <a:ea typeface="+mn-ea"/>
                <a:cs typeface="+mn-cs"/>
              </a:rPr>
              <a:t>( recombination rate can aid or</a:t>
            </a:r>
            <a:r>
              <a:rPr lang="en-US" sz="1200" kern="1200" baseline="0" dirty="0" smtClean="0">
                <a:solidFill>
                  <a:schemeClr val="tx1"/>
                </a:solidFill>
                <a:effectLst/>
                <a:latin typeface="+mn-lt"/>
                <a:ea typeface="+mn-ea"/>
                <a:cs typeface="+mn-cs"/>
              </a:rPr>
              <a:t> hinder selection on traits / evolution</a:t>
            </a:r>
          </a:p>
          <a:p>
            <a:pPr marL="0" indent="0">
              <a:buNone/>
            </a:pPr>
            <a:r>
              <a:rPr lang="en-US" sz="1200" kern="1200" baseline="0" dirty="0" smtClean="0">
                <a:solidFill>
                  <a:schemeClr val="tx1"/>
                </a:solidFill>
                <a:effectLst/>
                <a:latin typeface="+mn-lt"/>
                <a:ea typeface="+mn-ea"/>
                <a:cs typeface="+mn-cs"/>
              </a:rPr>
              <a:t>( it can mix two populations’ genetics or keep them distinct)</a:t>
            </a:r>
            <a:endParaRPr lang="en-US" sz="1200" kern="1200" dirty="0" smtClean="0">
              <a:solidFill>
                <a:schemeClr val="tx1"/>
              </a:solidFill>
              <a:effectLst/>
              <a:latin typeface="+mn-lt"/>
              <a:ea typeface="+mn-ea"/>
              <a:cs typeface="+mn-cs"/>
            </a:endParaRPr>
          </a:p>
          <a:p>
            <a:pPr marL="0" indent="0">
              <a:buNone/>
            </a:pPr>
            <a:endParaRPr lang="en-US" sz="1200" kern="1200" dirty="0" smtClean="0">
              <a:solidFill>
                <a:schemeClr val="tx1"/>
              </a:solidFill>
              <a:effectLst/>
              <a:latin typeface="+mn-lt"/>
              <a:ea typeface="+mn-ea"/>
              <a:cs typeface="+mn-cs"/>
            </a:endParaRPr>
          </a:p>
          <a:p>
            <a:pPr marL="0" indent="0">
              <a:buNone/>
            </a:pPr>
            <a:endParaRPr lang="en-US" sz="1200" kern="1200" dirty="0" smtClean="0">
              <a:solidFill>
                <a:schemeClr val="tx1"/>
              </a:solidFill>
              <a:effectLst/>
              <a:latin typeface="+mn-lt"/>
              <a:ea typeface="+mn-ea"/>
              <a:cs typeface="+mn-cs"/>
            </a:endParaRPr>
          </a:p>
          <a:p>
            <a:pPr marL="228600" indent="-228600">
              <a:buAutoNum type="arabicPeriod"/>
            </a:pPr>
            <a:r>
              <a:rPr lang="en-US" sz="1200" kern="1200" dirty="0" smtClean="0">
                <a:solidFill>
                  <a:schemeClr val="tx1"/>
                </a:solidFill>
                <a:effectLst/>
                <a:latin typeface="+mn-lt"/>
                <a:ea typeface="+mn-ea"/>
                <a:cs typeface="+mn-cs"/>
              </a:rPr>
              <a:t>The main product of meiotic recombination are crossovers which are formed when two chromosomes physically exchange material. Before the crossover is fully resolve and the two chromosome strands pulled apart, a tension force is created across the spindle of the dividing cell. This tension force is important for ensuring that the right number of chromosomes end up in the cells from the final meiotic division. Too many or too few crossovers can disrupt this tension force and cause aneuploidy. </a:t>
            </a:r>
          </a:p>
          <a:p>
            <a:pPr marL="228600" indent="-228600">
              <a:buAutoNum type="arabicPeriod"/>
            </a:pPr>
            <a:r>
              <a:rPr lang="en-US" sz="1200" kern="1200" dirty="0" smtClean="0">
                <a:solidFill>
                  <a:schemeClr val="tx1"/>
                </a:solidFill>
                <a:effectLst/>
                <a:latin typeface="+mn-lt"/>
                <a:ea typeface="+mn-ea"/>
                <a:cs typeface="+mn-cs"/>
              </a:rPr>
              <a:t>This can affect an individual’s fitness through their number of germ cells or viable zygotes.  This functional effect of crossovers stabilizing homologous during the first cell division of meiosis exerts a direct selection on recombination rate</a:t>
            </a:r>
          </a:p>
          <a:p>
            <a:pPr marL="228600" indent="-228600">
              <a:buAutoNum type="arabicPeriod"/>
            </a:pPr>
            <a:r>
              <a:rPr lang="en-US" sz="1200" kern="1200" dirty="0" smtClean="0">
                <a:solidFill>
                  <a:schemeClr val="tx1"/>
                </a:solidFill>
                <a:effectLst/>
                <a:latin typeface="+mn-lt"/>
                <a:ea typeface="+mn-ea"/>
                <a:cs typeface="+mn-cs"/>
              </a:rPr>
              <a:t>Another product of crossovers – are </a:t>
            </a:r>
            <a:r>
              <a:rPr lang="en-US" sz="1200" b="1" kern="1200" dirty="0" smtClean="0">
                <a:solidFill>
                  <a:schemeClr val="tx1"/>
                </a:solidFill>
                <a:effectLst/>
                <a:latin typeface="+mn-lt"/>
                <a:ea typeface="+mn-ea"/>
                <a:cs typeface="+mn-cs"/>
              </a:rPr>
              <a:t>recombinant chromosomes</a:t>
            </a:r>
            <a:r>
              <a:rPr lang="en-US" sz="1200" kern="1200" dirty="0" smtClean="0">
                <a:solidFill>
                  <a:schemeClr val="tx1"/>
                </a:solidFill>
                <a:effectLst/>
                <a:latin typeface="+mn-lt"/>
                <a:ea typeface="+mn-ea"/>
                <a:cs typeface="+mn-cs"/>
              </a:rPr>
              <a:t>, these new versions of chromosomes which are different from the parental versions. If we use this example of diploids with a genome of 1 chromosome, the genome wide recombination rate is the number of crossovers that occur over a genetic distance per meiosis. The recombination rate across all chromosomes per meiosis, is the genome-wide recombination rate (and that will be the measure I am focusing on today).</a:t>
            </a:r>
          </a:p>
          <a:p>
            <a:pPr marL="228600" indent="-228600">
              <a:buAutoNum type="arabicPeriod"/>
            </a:pPr>
            <a:r>
              <a:rPr lang="en-US" sz="1200" kern="1200" dirty="0" smtClean="0">
                <a:solidFill>
                  <a:schemeClr val="tx1"/>
                </a:solidFill>
                <a:effectLst/>
                <a:latin typeface="+mn-lt"/>
                <a:ea typeface="+mn-ea"/>
                <a:cs typeface="+mn-cs"/>
              </a:rPr>
              <a:t>The recombination rate is an important parameter for predicting how often deleterious alleles are separated from good alleles, or good alleles separated from each other. Meiotic recombination can affect </a:t>
            </a:r>
            <a:r>
              <a:rPr lang="en-US" sz="1200" b="1" kern="1200" dirty="0" smtClean="0">
                <a:solidFill>
                  <a:schemeClr val="tx1"/>
                </a:solidFill>
                <a:effectLst/>
                <a:latin typeface="+mn-lt"/>
                <a:ea typeface="+mn-ea"/>
                <a:cs typeface="+mn-cs"/>
              </a:rPr>
              <a:t>how a population responds to selection </a:t>
            </a:r>
            <a:r>
              <a:rPr lang="en-US" sz="1200" kern="1200" dirty="0" smtClean="0">
                <a:solidFill>
                  <a:schemeClr val="tx1"/>
                </a:solidFill>
                <a:effectLst/>
                <a:latin typeface="+mn-lt"/>
                <a:ea typeface="+mn-ea"/>
                <a:cs typeface="+mn-cs"/>
              </a:rPr>
              <a:t>and how the patterns of genetic variation are generated.</a:t>
            </a:r>
          </a:p>
          <a:p>
            <a:pPr marL="228600" indent="-228600">
              <a:buAutoNum type="arabicPeriod"/>
            </a:pPr>
            <a:r>
              <a:rPr lang="en-US" sz="1200" kern="1200" dirty="0" smtClean="0">
                <a:solidFill>
                  <a:schemeClr val="tx1"/>
                </a:solidFill>
                <a:effectLst/>
                <a:latin typeface="+mn-lt"/>
                <a:ea typeface="+mn-ea"/>
                <a:cs typeface="+mn-cs"/>
              </a:rPr>
              <a:t>These aspects have an indirect effect on recombination, since the fitness consequences of an individuals recombination rate are only realized through the surviving descendants.</a:t>
            </a:r>
          </a:p>
          <a:p>
            <a:pPr marL="0" indent="0">
              <a:buNone/>
            </a:pPr>
            <a:endParaRPr lang="en-US" baseline="0" dirty="0" smtClean="0"/>
          </a:p>
          <a:p>
            <a:pPr marL="0" indent="0">
              <a:buNone/>
            </a:pPr>
            <a:endParaRPr lang="en-US" baseline="0" dirty="0" smtClean="0"/>
          </a:p>
          <a:p>
            <a:pPr marL="228600" indent="-228600">
              <a:buAutoNum type="arabicPeriod"/>
            </a:pPr>
            <a:r>
              <a:rPr lang="en-US" sz="1200" kern="1200" dirty="0" smtClean="0">
                <a:solidFill>
                  <a:schemeClr val="tx1"/>
                </a:solidFill>
                <a:effectLst/>
                <a:latin typeface="+mn-lt"/>
                <a:ea typeface="+mn-ea"/>
                <a:cs typeface="+mn-cs"/>
              </a:rPr>
              <a:t>Recombination rates vary several fold across taxa and closely related species.</a:t>
            </a:r>
          </a:p>
          <a:p>
            <a:pPr marL="228600" indent="-228600">
              <a:buAutoNum type="arabicPeriod"/>
            </a:pPr>
            <a:endParaRPr lang="en-US" baseline="0" dirty="0" smtClean="0"/>
          </a:p>
          <a:p>
            <a:pPr marL="228600" indent="-228600">
              <a:buAutoNum type="arabicPeriod"/>
            </a:pPr>
            <a:r>
              <a:rPr lang="en-US" dirty="0" smtClean="0"/>
              <a:t>This figure from a recent review shows the large amount of diversity in </a:t>
            </a:r>
            <a:r>
              <a:rPr lang="en-US" baseline="0" dirty="0" err="1" smtClean="0"/>
              <a:t>gwRR</a:t>
            </a:r>
            <a:r>
              <a:rPr lang="en-US" baseline="0" dirty="0" smtClean="0"/>
              <a:t> across microbes, animals, and plants. </a:t>
            </a:r>
            <a:r>
              <a:rPr lang="en-US" sz="1200" kern="1200" dirty="0" smtClean="0">
                <a:solidFill>
                  <a:schemeClr val="tx1"/>
                </a:solidFill>
                <a:effectLst/>
                <a:latin typeface="+mn-lt"/>
                <a:ea typeface="+mn-ea"/>
                <a:cs typeface="+mn-cs"/>
              </a:rPr>
              <a:t>This comparison of recombination rates across a broad diversity of life reveals general patterns and maybe</a:t>
            </a:r>
            <a:r>
              <a:rPr lang="en-US" sz="1200" kern="1200" baseline="0" dirty="0" smtClean="0">
                <a:solidFill>
                  <a:schemeClr val="tx1"/>
                </a:solidFill>
                <a:effectLst/>
                <a:latin typeface="+mn-lt"/>
                <a:ea typeface="+mn-ea"/>
                <a:cs typeface="+mn-cs"/>
              </a:rPr>
              <a:t> some interesting exceptions, </a:t>
            </a:r>
          </a:p>
          <a:p>
            <a:pPr marL="228600" indent="-228600">
              <a:buAutoNum type="arabicPeriod"/>
            </a:pPr>
            <a:r>
              <a:rPr lang="en-US" baseline="0" dirty="0" smtClean="0"/>
              <a:t>But the variation presented in this figure mostly comes from a few representatives of each species, so it isn’t that useful for questions about recombination rate variation that rely on comparing </a:t>
            </a:r>
            <a:r>
              <a:rPr lang="en-US" baseline="0" dirty="0" err="1" smtClean="0"/>
              <a:t>indiviuals</a:t>
            </a:r>
            <a:r>
              <a:rPr lang="en-US" baseline="0" dirty="0" smtClean="0"/>
              <a:t>.</a:t>
            </a:r>
          </a:p>
          <a:p>
            <a:pPr marL="0" indent="0">
              <a:buNone/>
            </a:pPr>
            <a:endParaRPr lang="en-US" baseline="0" dirty="0" smtClean="0"/>
          </a:p>
        </p:txBody>
      </p:sp>
      <p:sp>
        <p:nvSpPr>
          <p:cNvPr id="4" name="Slide Number Placeholder 3"/>
          <p:cNvSpPr>
            <a:spLocks noGrp="1"/>
          </p:cNvSpPr>
          <p:nvPr>
            <p:ph type="sldNum" sz="quarter" idx="10"/>
          </p:nvPr>
        </p:nvSpPr>
        <p:spPr/>
        <p:txBody>
          <a:bodyPr/>
          <a:lstStyle/>
          <a:p>
            <a:fld id="{E0F943F9-2A85-4A33-978C-0A327A5ECFD7}" type="slidenum">
              <a:rPr lang="en-US" smtClean="0"/>
              <a:t>2</a:t>
            </a:fld>
            <a:endParaRPr lang="en-US"/>
          </a:p>
        </p:txBody>
      </p:sp>
    </p:spTree>
    <p:extLst>
      <p:ext uri="{BB962C8B-B14F-4D97-AF65-F5344CB8AC3E}">
        <p14:creationId xmlns:p14="http://schemas.microsoft.com/office/powerpoint/2010/main" val="570126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a:t>
            </a:r>
            <a:r>
              <a:rPr lang="en-US" baseline="0" dirty="0" smtClean="0"/>
              <a:t> set an aggressive timeline for defending by the end of summer term. I recognize now that might not be </a:t>
            </a:r>
            <a:r>
              <a:rPr lang="en-US" baseline="0" dirty="0" err="1" smtClean="0"/>
              <a:t>achieveable</a:t>
            </a:r>
            <a:r>
              <a:rPr lang="en-US" baseline="0" dirty="0" smtClean="0"/>
              <a:t>. I’ve updated to a defense date that might be more reasonable.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23</a:t>
            </a:fld>
            <a:endParaRPr lang="en-US"/>
          </a:p>
        </p:txBody>
      </p:sp>
    </p:spTree>
    <p:extLst>
      <p:ext uri="{BB962C8B-B14F-4D97-AF65-F5344CB8AC3E}">
        <p14:creationId xmlns:p14="http://schemas.microsoft.com/office/powerpoint/2010/main" val="1381631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chapter was published last year</a:t>
            </a:r>
          </a:p>
          <a:p>
            <a:r>
              <a:rPr lang="en-US" dirty="0" smtClean="0"/>
              <a:t>I’ll</a:t>
            </a:r>
            <a:r>
              <a:rPr lang="en-US" baseline="0" dirty="0" smtClean="0"/>
              <a:t> just give the brief highlights</a:t>
            </a:r>
          </a:p>
          <a:p>
            <a:endParaRPr lang="en-US" baseline="0" dirty="0" smtClean="0"/>
          </a:p>
          <a:p>
            <a:r>
              <a:rPr lang="en-US" baseline="0" dirty="0" smtClean="0"/>
              <a:t>-I quantified the genome wide recombination rates of wild caught and lab raise </a:t>
            </a:r>
            <a:r>
              <a:rPr lang="en-US" baseline="0" dirty="0" err="1" smtClean="0"/>
              <a:t>Peromycus</a:t>
            </a:r>
            <a:r>
              <a:rPr lang="en-US" baseline="0" dirty="0" smtClean="0"/>
              <a:t> leucopus and lab raised </a:t>
            </a:r>
            <a:r>
              <a:rPr lang="en-US" baseline="0" dirty="0" err="1" smtClean="0"/>
              <a:t>Peromyscus</a:t>
            </a:r>
            <a:r>
              <a:rPr lang="en-US" baseline="0" dirty="0" smtClean="0"/>
              <a:t> </a:t>
            </a:r>
            <a:r>
              <a:rPr lang="en-US" baseline="0" dirty="0" err="1" smtClean="0"/>
              <a:t>maniculatus</a:t>
            </a:r>
            <a:r>
              <a:rPr lang="en-US" baseline="0" dirty="0" smtClean="0"/>
              <a:t> </a:t>
            </a:r>
            <a:r>
              <a:rPr lang="en-US" baseline="0" dirty="0" err="1" smtClean="0"/>
              <a:t>baridii</a:t>
            </a:r>
            <a:endParaRPr lang="en-US" baseline="0" dirty="0" smtClean="0"/>
          </a:p>
          <a:p>
            <a:endParaRPr lang="en-US" dirty="0" smtClean="0"/>
          </a:p>
          <a:p>
            <a:r>
              <a:rPr lang="en-US" baseline="0" dirty="0" smtClean="0"/>
              <a:t>-all mouse </a:t>
            </a:r>
            <a:r>
              <a:rPr lang="en-US" baseline="0" dirty="0" err="1" smtClean="0"/>
              <a:t>gwRR</a:t>
            </a:r>
            <a:r>
              <a:rPr lang="en-US" baseline="0" dirty="0" smtClean="0"/>
              <a:t> were all very close to the expected minimum of 1 CO per </a:t>
            </a:r>
            <a:r>
              <a:rPr lang="en-US" baseline="0" dirty="0" err="1" smtClean="0"/>
              <a:t>chrm</a:t>
            </a:r>
            <a:endParaRPr lang="en-US" baseline="0" dirty="0" smtClean="0"/>
          </a:p>
          <a:p>
            <a:endParaRPr lang="en-US" baseline="0" dirty="0" smtClean="0"/>
          </a:p>
          <a:p>
            <a:r>
              <a:rPr lang="en-US" baseline="0" dirty="0" smtClean="0"/>
              <a:t>-While some mice varied significantly from each other, the groups of wild and lab raised mice did not show a significant difference in </a:t>
            </a:r>
            <a:r>
              <a:rPr lang="en-US" baseline="0" dirty="0" err="1" smtClean="0"/>
              <a:t>gwRRs</a:t>
            </a:r>
            <a:r>
              <a:rPr lang="en-US" baseline="0" dirty="0" smtClean="0"/>
              <a:t>.</a:t>
            </a:r>
          </a:p>
          <a:p>
            <a:endParaRPr lang="en-US" baseline="0" dirty="0" smtClean="0"/>
          </a:p>
          <a:p>
            <a:r>
              <a:rPr lang="en-US" baseline="0" dirty="0" smtClean="0"/>
              <a:t>We interpreted these results as support for stabilizing selection acting on the male </a:t>
            </a:r>
            <a:r>
              <a:rPr lang="en-US" baseline="0" dirty="0" err="1" smtClean="0"/>
              <a:t>gwRR</a:t>
            </a:r>
            <a:r>
              <a:rPr lang="en-US" baseline="0" dirty="0" smtClean="0"/>
              <a:t> in this natural population.</a:t>
            </a:r>
          </a:p>
          <a:p>
            <a:endParaRPr lang="en-US" baseline="0" dirty="0" smtClean="0"/>
          </a:p>
          <a:p>
            <a:r>
              <a:rPr lang="en-US" baseline="0" dirty="0" smtClean="0"/>
              <a:t>-joins other estimates </a:t>
            </a:r>
            <a:r>
              <a:rPr lang="en-US" baseline="0" dirty="0" err="1" smtClean="0"/>
              <a:t>gwRR</a:t>
            </a:r>
            <a:r>
              <a:rPr lang="en-US" baseline="0" dirty="0" smtClean="0"/>
              <a:t> for natural populations</a:t>
            </a:r>
          </a:p>
          <a:p>
            <a:endParaRPr lang="en-US" baseline="0" dirty="0" smtClean="0"/>
          </a:p>
          <a:p>
            <a:r>
              <a:rPr lang="en-US" baseline="0" dirty="0" err="1" smtClean="0"/>
              <a:t>Samuk</a:t>
            </a:r>
            <a:r>
              <a:rPr lang="en-US" baseline="0" dirty="0" smtClean="0"/>
              <a:t> – </a:t>
            </a:r>
            <a:r>
              <a:rPr lang="en-US" baseline="0" dirty="0" err="1" smtClean="0"/>
              <a:t>Dspudo</a:t>
            </a:r>
            <a:r>
              <a:rPr lang="en-US" baseline="0" dirty="0" smtClean="0"/>
              <a:t>,  </a:t>
            </a:r>
            <a:r>
              <a:rPr lang="en-US" baseline="0" dirty="0" err="1" smtClean="0"/>
              <a:t>Jonston</a:t>
            </a:r>
            <a:r>
              <a:rPr lang="en-US" baseline="0" dirty="0" smtClean="0"/>
              <a:t> </a:t>
            </a:r>
            <a:r>
              <a:rPr lang="en-US" baseline="0" dirty="0" err="1" smtClean="0"/>
              <a:t>Soay</a:t>
            </a:r>
            <a:r>
              <a:rPr lang="en-US" baseline="0" dirty="0" smtClean="0"/>
              <a:t> sheep</a:t>
            </a:r>
          </a:p>
          <a:p>
            <a:endParaRPr lang="en-US" baseline="0" dirty="0" smtClean="0"/>
          </a:p>
          <a:p>
            <a:r>
              <a:rPr lang="en-US" baseline="0" dirty="0" smtClean="0"/>
              <a:t>-- lays the base for understanding the evolution of this important trait in nature.</a:t>
            </a:r>
          </a:p>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25</a:t>
            </a:fld>
            <a:endParaRPr lang="en-US"/>
          </a:p>
        </p:txBody>
      </p:sp>
    </p:spTree>
    <p:extLst>
      <p:ext uri="{BB962C8B-B14F-4D97-AF65-F5344CB8AC3E}">
        <p14:creationId xmlns:p14="http://schemas.microsoft.com/office/powerpoint/2010/main" val="1457327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148D1B-1955-4367-A5C1-F361A38566B9}" type="slidenum">
              <a:rPr lang="en-US" smtClean="0"/>
              <a:t>26</a:t>
            </a:fld>
            <a:endParaRPr lang="en-US"/>
          </a:p>
        </p:txBody>
      </p:sp>
    </p:spTree>
    <p:extLst>
      <p:ext uri="{BB962C8B-B14F-4D97-AF65-F5344CB8AC3E}">
        <p14:creationId xmlns:p14="http://schemas.microsoft.com/office/powerpoint/2010/main" val="807504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27</a:t>
            </a:fld>
            <a:endParaRPr lang="en-US"/>
          </a:p>
        </p:txBody>
      </p:sp>
    </p:spTree>
    <p:extLst>
      <p:ext uri="{BB962C8B-B14F-4D97-AF65-F5344CB8AC3E}">
        <p14:creationId xmlns:p14="http://schemas.microsoft.com/office/powerpoint/2010/main" val="1176136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Between cell variance not influenced by mean in males,  </a:t>
            </a:r>
            <a:r>
              <a:rPr lang="en-US" sz="1200" b="0" dirty="0" smtClean="0"/>
              <a:t>(mouse</a:t>
            </a:r>
            <a:r>
              <a:rPr lang="en-US" sz="1200" b="0" baseline="0" dirty="0" smtClean="0"/>
              <a:t> level and strain average)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28</a:t>
            </a:fld>
            <a:endParaRPr lang="en-US"/>
          </a:p>
        </p:txBody>
      </p:sp>
    </p:spTree>
    <p:extLst>
      <p:ext uri="{BB962C8B-B14F-4D97-AF65-F5344CB8AC3E}">
        <p14:creationId xmlns:p14="http://schemas.microsoft.com/office/powerpoint/2010/main" val="130762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Provide interesting / compelling questions for my 3</a:t>
            </a:r>
            <a:r>
              <a:rPr lang="en-US" baseline="0" dirty="0" smtClean="0"/>
              <a:t> aims</a:t>
            </a:r>
          </a:p>
          <a:p>
            <a:pPr marL="0" indent="0">
              <a:buNone/>
            </a:pPr>
            <a:r>
              <a:rPr lang="en-US" dirty="0" smtClean="0"/>
              <a:t>(I will only talk about aims 1 and 2)</a:t>
            </a:r>
          </a:p>
          <a:p>
            <a:pPr marL="0" indent="0">
              <a:buNone/>
            </a:pPr>
            <a:endParaRPr lang="en-US" dirty="0" smtClean="0"/>
          </a:p>
          <a:p>
            <a:pPr marL="0" indent="0">
              <a:buNone/>
            </a:pPr>
            <a:r>
              <a:rPr lang="en-US" dirty="0" smtClean="0"/>
              <a:t>Main questions for my thesis research</a:t>
            </a:r>
          </a:p>
          <a:p>
            <a:pPr marL="0" indent="0">
              <a:buNone/>
            </a:pPr>
            <a:endParaRPr lang="en-US" dirty="0" smtClean="0"/>
          </a:p>
          <a:p>
            <a:pPr marL="228600" indent="-228600">
              <a:buAutoNum type="arabicParenR"/>
            </a:pPr>
            <a:r>
              <a:rPr lang="en-US" dirty="0" smtClean="0"/>
              <a:t>The major</a:t>
            </a:r>
            <a:r>
              <a:rPr lang="en-US" baseline="0" dirty="0" smtClean="0"/>
              <a:t> questions of my research are how recombination rates evolve and how factors of gametogenesis might be shaping the evolution of recombination rates in each sex. These are large complicated questions which needs to be broken down into smaller questions.</a:t>
            </a:r>
            <a:endParaRPr lang="en-US" dirty="0" smtClean="0"/>
          </a:p>
          <a:p>
            <a:pPr marL="228600" indent="-228600">
              <a:buAutoNum type="arabicParenR" startAt="2"/>
            </a:pPr>
            <a:endParaRPr lang="en-US" baseline="0" dirty="0" smtClean="0"/>
          </a:p>
          <a:p>
            <a:r>
              <a:rPr lang="en-US" dirty="0" smtClean="0"/>
              <a:t>Today</a:t>
            </a:r>
            <a:r>
              <a:rPr lang="en-US" baseline="0" dirty="0" smtClean="0"/>
              <a:t> – I’ll review some of Chapter 2</a:t>
            </a:r>
          </a:p>
          <a:p>
            <a:endParaRPr lang="en-US" baseline="0" dirty="0" smtClean="0"/>
          </a:p>
          <a:p>
            <a:r>
              <a:rPr lang="en-US" baseline="0" dirty="0" smtClean="0"/>
              <a:t>But mostly focus on Chapter 3</a:t>
            </a:r>
            <a:endParaRPr lang="en-US" dirty="0" smtClean="0"/>
          </a:p>
          <a:p>
            <a:endParaRPr lang="en-US" dirty="0" smtClean="0"/>
          </a:p>
          <a:p>
            <a:endParaRPr lang="en-US" dirty="0" smtClean="0"/>
          </a:p>
        </p:txBody>
      </p:sp>
    </p:spTree>
    <p:extLst>
      <p:ext uri="{BB962C8B-B14F-4D97-AF65-F5344CB8AC3E}">
        <p14:creationId xmlns:p14="http://schemas.microsoft.com/office/powerpoint/2010/main" val="103782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Brief background of the approach for these two chapters I’ll be covering</a:t>
            </a:r>
          </a:p>
          <a:p>
            <a:endParaRPr lang="en-US" baseline="0" dirty="0" smtClean="0"/>
          </a:p>
          <a:p>
            <a:r>
              <a:rPr lang="en-US" baseline="0" dirty="0" smtClean="0"/>
              <a:t>The house mouse is a good model to use for tackling evolutionary questions given it’s global distribution an radiation</a:t>
            </a:r>
          </a:p>
          <a:p>
            <a:endParaRPr lang="en-US" baseline="0" dirty="0" smtClean="0"/>
          </a:p>
          <a:p>
            <a:endParaRPr lang="en-US" baseline="0" dirty="0" smtClean="0"/>
          </a:p>
          <a:p>
            <a:r>
              <a:rPr lang="en-US" baseline="0" dirty="0" smtClean="0"/>
              <a:t>(example of sampling of (available house mouse strains ))</a:t>
            </a:r>
          </a:p>
          <a:p>
            <a:pPr marL="0" indent="0">
              <a:buNone/>
            </a:pPr>
            <a:endParaRPr lang="en-US" dirty="0" smtClean="0"/>
          </a:p>
          <a:p>
            <a:pPr marL="228600" indent="-228600">
              <a:buAutoNum type="arabicParenR"/>
            </a:pPr>
            <a:r>
              <a:rPr lang="en-US" dirty="0" smtClean="0"/>
              <a:t>House mouse is a good sample &lt;&lt;</a:t>
            </a:r>
            <a:r>
              <a:rPr lang="en-US" dirty="0" err="1" smtClean="0"/>
              <a:t>bc</a:t>
            </a:r>
            <a:r>
              <a:rPr lang="en-US" dirty="0" smtClean="0"/>
              <a:t> it allows us to sample and better understand natural variation (in the</a:t>
            </a:r>
            <a:r>
              <a:rPr lang="en-US" baseline="0" dirty="0" smtClean="0"/>
              <a:t> recombination rate phenotype)</a:t>
            </a:r>
            <a:r>
              <a:rPr lang="en-US" dirty="0" smtClean="0"/>
              <a:t> /// (that can</a:t>
            </a:r>
            <a:r>
              <a:rPr lang="en-US" baseline="0" dirty="0" smtClean="0"/>
              <a:t> allow us to model </a:t>
            </a:r>
            <a:r>
              <a:rPr lang="en-US" dirty="0" smtClean="0"/>
              <a:t>evolutionary patterns for this trait//   by </a:t>
            </a:r>
            <a:r>
              <a:rPr lang="en-US" dirty="0" err="1" smtClean="0"/>
              <a:t>quantifing</a:t>
            </a:r>
            <a:r>
              <a:rPr lang="en-US" baseline="0" dirty="0" smtClean="0"/>
              <a:t> within the species and related murine species as outgroups.</a:t>
            </a:r>
          </a:p>
          <a:p>
            <a:pPr marL="0" indent="0">
              <a:buNone/>
            </a:pPr>
            <a:r>
              <a:rPr lang="en-US" baseline="0" dirty="0" smtClean="0"/>
              <a:t>&lt;&lt;develop wild inbred strains, and bring them into a common lab environment and &lt;normalize&gt; the genetic background between females and males.</a:t>
            </a:r>
            <a:endParaRPr lang="en-US" dirty="0" smtClean="0"/>
          </a:p>
          <a:p>
            <a:r>
              <a:rPr lang="en-US" dirty="0" smtClean="0"/>
              <a:t>The house</a:t>
            </a:r>
            <a:r>
              <a:rPr lang="en-US" baseline="0" dirty="0" smtClean="0"/>
              <a:t> mouse </a:t>
            </a:r>
            <a:r>
              <a:rPr lang="en-US" dirty="0" smtClean="0"/>
              <a:t>species complex has 3 major subspecies which recently radiated 350-500kya;</a:t>
            </a:r>
            <a:r>
              <a:rPr lang="en-US" baseline="0" dirty="0" smtClean="0"/>
              <a:t> Domesticus, musculus, and castaneus.  </a:t>
            </a:r>
          </a:p>
          <a:p>
            <a:endParaRPr lang="en-US" baseline="0" dirty="0" smtClean="0"/>
          </a:p>
        </p:txBody>
      </p:sp>
      <p:sp>
        <p:nvSpPr>
          <p:cNvPr id="4" name="Slide Number Placeholder 3"/>
          <p:cNvSpPr>
            <a:spLocks noGrp="1"/>
          </p:cNvSpPr>
          <p:nvPr>
            <p:ph type="sldNum" sz="quarter" idx="10"/>
          </p:nvPr>
        </p:nvSpPr>
        <p:spPr/>
        <p:txBody>
          <a:bodyPr/>
          <a:lstStyle/>
          <a:p>
            <a:fld id="{5A5FD602-E6BC-4F0B-BD31-7152FCD8A32D}" type="slidenum">
              <a:rPr lang="en-US" smtClean="0"/>
              <a:t>4</a:t>
            </a:fld>
            <a:endParaRPr lang="en-US"/>
          </a:p>
        </p:txBody>
      </p:sp>
    </p:spTree>
    <p:extLst>
      <p:ext uri="{BB962C8B-B14F-4D97-AF65-F5344CB8AC3E}">
        <p14:creationId xmlns:p14="http://schemas.microsoft.com/office/powerpoint/2010/main" val="773014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Two of the driving questions for this chapter were </a:t>
            </a:r>
          </a:p>
          <a:p>
            <a:r>
              <a:rPr lang="en-US" baseline="0" dirty="0" smtClean="0"/>
              <a:t>X</a:t>
            </a:r>
          </a:p>
          <a:p>
            <a:r>
              <a:rPr lang="en-US" baseline="0" dirty="0" smtClean="0"/>
              <a:t>X</a:t>
            </a:r>
          </a:p>
          <a:p>
            <a:endParaRPr lang="en-US" baseline="0" dirty="0" smtClean="0"/>
          </a:p>
          <a:p>
            <a:r>
              <a:rPr lang="en-US" dirty="0" smtClean="0"/>
              <a:t>Main results:</a:t>
            </a:r>
          </a:p>
          <a:p>
            <a:pPr marL="171450" indent="-171450">
              <a:buFontTx/>
              <a:buChar char="-"/>
            </a:pPr>
            <a:r>
              <a:rPr lang="en-US" baseline="0" dirty="0" smtClean="0"/>
              <a:t>3 strains had rapid evolution in male specific </a:t>
            </a:r>
            <a:r>
              <a:rPr lang="en-US" baseline="0" dirty="0" err="1" smtClean="0"/>
              <a:t>gwRR</a:t>
            </a:r>
            <a:endParaRPr lang="en-US" baseline="0" dirty="0" smtClean="0"/>
          </a:p>
          <a:p>
            <a:pPr marL="171450" indent="-171450">
              <a:buFontTx/>
              <a:buChar char="-"/>
            </a:pPr>
            <a:r>
              <a:rPr lang="en-US" dirty="0" smtClean="0"/>
              <a:t>Unexpected relationship with IFD and </a:t>
            </a:r>
            <a:r>
              <a:rPr lang="en-US" dirty="0" err="1" smtClean="0"/>
              <a:t>gwRR</a:t>
            </a:r>
            <a:endParaRPr lang="en-US" dirty="0" smtClean="0"/>
          </a:p>
          <a:p>
            <a:r>
              <a:rPr lang="en-US" baseline="0" dirty="0" smtClean="0"/>
              <a:t>-   IFD triangle plots + terminal positions) (does the position of CO affect the IFD) (make these plots)</a:t>
            </a:r>
          </a:p>
          <a:p>
            <a:endParaRPr lang="en-US" baseline="0" dirty="0" smtClean="0"/>
          </a:p>
          <a:p>
            <a:r>
              <a:rPr lang="en-US" baseline="0" dirty="0" smtClean="0"/>
              <a:t>Broad patterns / </a:t>
            </a:r>
            <a:r>
              <a:rPr lang="en-US" baseline="0" dirty="0" err="1" smtClean="0"/>
              <a:t>interpertations</a:t>
            </a:r>
            <a:endParaRPr lang="en-US" baseline="0" dirty="0" smtClean="0"/>
          </a:p>
          <a:p>
            <a:r>
              <a:rPr lang="en-US" baseline="0" dirty="0" smtClean="0"/>
              <a:t>- Distinct evolutionary trajectories</a:t>
            </a:r>
          </a:p>
          <a:p>
            <a:pPr marL="171450" indent="-171450">
              <a:buFontTx/>
              <a:buChar char="-"/>
            </a:pPr>
            <a:r>
              <a:rPr lang="en-US" dirty="0" smtClean="0"/>
              <a:t>Conserved</a:t>
            </a:r>
            <a:r>
              <a:rPr lang="en-US" baseline="0" dirty="0" smtClean="0"/>
              <a:t> sex differences in </a:t>
            </a:r>
            <a:r>
              <a:rPr lang="en-US" baseline="0" dirty="0" err="1" smtClean="0"/>
              <a:t>gwRR</a:t>
            </a:r>
            <a:r>
              <a:rPr lang="en-US" baseline="0" dirty="0" smtClean="0"/>
              <a:t> and related traits</a:t>
            </a:r>
          </a:p>
        </p:txBody>
      </p:sp>
      <p:sp>
        <p:nvSpPr>
          <p:cNvPr id="4" name="Slide Number Placeholder 3"/>
          <p:cNvSpPr>
            <a:spLocks noGrp="1"/>
          </p:cNvSpPr>
          <p:nvPr>
            <p:ph type="sldNum" sz="quarter" idx="10"/>
          </p:nvPr>
        </p:nvSpPr>
        <p:spPr/>
        <p:txBody>
          <a:bodyPr/>
          <a:lstStyle/>
          <a:p>
            <a:fld id="{D3148D1B-1955-4367-A5C1-F361A38566B9}" type="slidenum">
              <a:rPr lang="en-US" smtClean="0"/>
              <a:t>5</a:t>
            </a:fld>
            <a:endParaRPr lang="en-US"/>
          </a:p>
        </p:txBody>
      </p:sp>
    </p:spTree>
    <p:extLst>
      <p:ext uri="{BB962C8B-B14F-4D97-AF65-F5344CB8AC3E}">
        <p14:creationId xmlns:p14="http://schemas.microsoft.com/office/powerpoint/2010/main" val="356562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2COs</a:t>
            </a:r>
          </a:p>
          <a:p>
            <a:r>
              <a:rPr lang="en-US" dirty="0" smtClean="0"/>
              <a:t>General IFD patterns of sexual</a:t>
            </a:r>
            <a:r>
              <a:rPr lang="en-US" baseline="0" dirty="0" smtClean="0"/>
              <a:t> dimorphism </a:t>
            </a:r>
          </a:p>
          <a:p>
            <a:r>
              <a:rPr lang="en-US" baseline="0" dirty="0" smtClean="0"/>
              <a:t>(compare IFD irrespective of SC length)</a:t>
            </a:r>
          </a:p>
          <a:p>
            <a:endParaRPr lang="en-US" baseline="0" dirty="0" smtClean="0"/>
          </a:p>
          <a:p>
            <a:r>
              <a:rPr lang="en-US" baseline="0" dirty="0" smtClean="0"/>
              <a:t>Males have smaller range of IFDs</a:t>
            </a:r>
          </a:p>
          <a:p>
            <a:endParaRPr lang="en-US" baseline="0" dirty="0" smtClean="0"/>
          </a:p>
          <a:p>
            <a:r>
              <a:rPr lang="en-US" baseline="0" dirty="0" smtClean="0"/>
              <a:t>Females have closer pairs of foci located on more parts of a bivalent</a:t>
            </a:r>
          </a:p>
          <a:p>
            <a:endParaRPr lang="en-US" baseline="0" dirty="0" smtClean="0"/>
          </a:p>
          <a:p>
            <a:r>
              <a:rPr lang="en-US" baseline="0" dirty="0" smtClean="0"/>
              <a:t>Males foci pairs are a longer distance apart and the second foci is anchored closer to the telomere</a:t>
            </a:r>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6</a:t>
            </a:fld>
            <a:endParaRPr lang="en-US"/>
          </a:p>
        </p:txBody>
      </p:sp>
    </p:spTree>
    <p:extLst>
      <p:ext uri="{BB962C8B-B14F-4D97-AF65-F5344CB8AC3E}">
        <p14:creationId xmlns:p14="http://schemas.microsoft.com/office/powerpoint/2010/main" val="2065516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148D1B-1955-4367-A5C1-F361A38566B9}" type="slidenum">
              <a:rPr lang="en-US" smtClean="0"/>
              <a:t>7</a:t>
            </a:fld>
            <a:endParaRPr lang="en-US"/>
          </a:p>
        </p:txBody>
      </p:sp>
    </p:spTree>
    <p:extLst>
      <p:ext uri="{BB962C8B-B14F-4D97-AF65-F5344CB8AC3E}">
        <p14:creationId xmlns:p14="http://schemas.microsoft.com/office/powerpoint/2010/main" val="2116719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(background on patterns of heterochiasmy</a:t>
            </a:r>
          </a:p>
          <a:p>
            <a:r>
              <a:rPr lang="en-US" sz="1200" b="0" i="0" kern="1200" dirty="0" smtClean="0">
                <a:solidFill>
                  <a:schemeClr val="tx1"/>
                </a:solidFill>
                <a:effectLst/>
                <a:latin typeface="+mn-lt"/>
                <a:ea typeface="+mn-ea"/>
                <a:cs typeface="+mn-cs"/>
              </a:rPr>
              <a:t>(motivation</a:t>
            </a:r>
            <a:r>
              <a:rPr lang="en-US" sz="1200" b="0" i="0" kern="1200" baseline="0" dirty="0" smtClean="0">
                <a:solidFill>
                  <a:schemeClr val="tx1"/>
                </a:solidFill>
                <a:effectLst/>
                <a:latin typeface="+mn-lt"/>
                <a:ea typeface="+mn-ea"/>
                <a:cs typeface="+mn-cs"/>
              </a:rPr>
              <a:t> for using the house mouse (rodent) taxa to examine these patterns)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(house mouse</a:t>
            </a:r>
            <a:r>
              <a:rPr lang="en-US" sz="1200" b="0" i="0" kern="1200" baseline="0" dirty="0" smtClean="0">
                <a:solidFill>
                  <a:schemeClr val="tx1"/>
                </a:solidFill>
                <a:effectLst/>
                <a:latin typeface="+mn-lt"/>
                <a:ea typeface="+mn-ea"/>
                <a:cs typeface="+mn-cs"/>
              </a:rPr>
              <a:t> pattern driven by male specific rapid evolution)</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baseline="0" dirty="0" smtClean="0">
                <a:solidFill>
                  <a:schemeClr val="tx1"/>
                </a:solidFill>
                <a:effectLst/>
                <a:latin typeface="+mn-lt"/>
                <a:ea typeface="+mn-ea"/>
                <a:cs typeface="+mn-cs"/>
              </a:rPr>
              <a:t>The differences in the pattern of variation within and across subspecies is evidence that male and female rates can evolve independently to a given degree.  </a:t>
            </a:r>
          </a:p>
          <a:p>
            <a:pPr marL="171450" indent="-171450">
              <a:buFontTx/>
              <a:buChar char="-"/>
            </a:pPr>
            <a:r>
              <a:rPr lang="en-US" sz="1200" b="0" i="0" kern="1200" dirty="0" smtClean="0">
                <a:solidFill>
                  <a:schemeClr val="tx1"/>
                </a:solidFill>
                <a:effectLst/>
                <a:latin typeface="+mn-lt"/>
                <a:ea typeface="+mn-ea"/>
                <a:cs typeface="+mn-cs"/>
              </a:rPr>
              <a:t>(suggest different selective</a:t>
            </a:r>
            <a:r>
              <a:rPr lang="en-US" sz="1200" b="0" i="0" kern="1200" baseline="0" dirty="0" smtClean="0">
                <a:solidFill>
                  <a:schemeClr val="tx1"/>
                </a:solidFill>
                <a:effectLst/>
                <a:latin typeface="+mn-lt"/>
                <a:ea typeface="+mn-ea"/>
                <a:cs typeface="+mn-cs"/>
              </a:rPr>
              <a:t> or evolutionary forces)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67D2A0-B395-45E6-8BD6-2C2D0890A47D}" type="slidenum">
              <a:rPr lang="en-US" smtClean="0"/>
              <a:t>8</a:t>
            </a:fld>
            <a:endParaRPr lang="en-US"/>
          </a:p>
        </p:txBody>
      </p:sp>
    </p:spTree>
    <p:extLst>
      <p:ext uri="{BB962C8B-B14F-4D97-AF65-F5344CB8AC3E}">
        <p14:creationId xmlns:p14="http://schemas.microsoft.com/office/powerpoint/2010/main" val="542792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Sex is crucial factor when considering variation in recombination</a:t>
            </a:r>
            <a:r>
              <a:rPr lang="en-US" baseline="0" dirty="0" smtClean="0"/>
              <a:t> rates. My results emphasize that the genome wide recombination rates experience distinct evolutionary trajectories.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&lt;</a:t>
            </a:r>
            <a:r>
              <a:rPr lang="en-US" sz="1200" b="0" i="0" kern="1200" smtClean="0">
                <a:solidFill>
                  <a:schemeClr val="tx1"/>
                </a:solidFill>
                <a:effectLst/>
                <a:latin typeface="+mn-lt"/>
                <a:ea typeface="+mn-ea"/>
                <a:cs typeface="+mn-cs"/>
              </a:rPr>
              <a:t>explain</a:t>
            </a:r>
            <a:r>
              <a:rPr lang="en-US" sz="1200" b="0" i="0" kern="1200" baseline="0" smtClean="0">
                <a:solidFill>
                  <a:schemeClr val="tx1"/>
                </a:solidFill>
                <a:effectLst/>
                <a:latin typeface="+mn-lt"/>
                <a:ea typeface="+mn-ea"/>
                <a:cs typeface="+mn-cs"/>
              </a:rPr>
              <a:t> plot&gt;</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867D2A0-B395-45E6-8BD6-2C2D0890A47D}" type="slidenum">
              <a:rPr lang="en-US" smtClean="0"/>
              <a:t>9</a:t>
            </a:fld>
            <a:endParaRPr lang="en-US"/>
          </a:p>
        </p:txBody>
      </p:sp>
    </p:spTree>
    <p:extLst>
      <p:ext uri="{BB962C8B-B14F-4D97-AF65-F5344CB8AC3E}">
        <p14:creationId xmlns:p14="http://schemas.microsoft.com/office/powerpoint/2010/main" val="102489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74680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74460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796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Date Placeholder 3"/>
          <p:cNvSpPr>
            <a:spLocks noGrp="1"/>
          </p:cNvSpPr>
          <p:nvPr>
            <p:ph type="dt" sz="half" idx="10"/>
          </p:nvPr>
        </p:nvSpPr>
        <p:spPr/>
        <p:txBody>
          <a:bodyPr/>
          <a:lstStyle>
            <a:lvl1pPr>
              <a:defRPr/>
            </a:lvl1pPr>
          </a:lstStyle>
          <a:p>
            <a:r>
              <a:rPr lang="en-US" dirty="0" smtClean="0"/>
              <a:t>4/28/17</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44D2F1-C6ED-4813-8A14-6424BEFAA435}" type="slidenum">
              <a:rPr lang="en-US" smtClean="0"/>
              <a:pPr/>
              <a:t>‹#›</a:t>
            </a:fld>
            <a:r>
              <a:rPr lang="en-US" dirty="0" smtClean="0"/>
              <a:t>#</a:t>
            </a:r>
            <a:endParaRPr lang="en-US" dirty="0"/>
          </a:p>
        </p:txBody>
      </p:sp>
    </p:spTree>
    <p:extLst>
      <p:ext uri="{BB962C8B-B14F-4D97-AF65-F5344CB8AC3E}">
        <p14:creationId xmlns:p14="http://schemas.microsoft.com/office/powerpoint/2010/main" val="73185576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06082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E8E13A-FAA1-4BBA-9F85-5865ADAE8E08}" type="datetimeFigureOut">
              <a:rPr lang="en-US" smtClean="0"/>
              <a:t>5/27/2020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76330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53889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E8E13A-FAA1-4BBA-9F85-5865ADAE8E08}" type="datetimeFigureOut">
              <a:rPr lang="en-US" smtClean="0"/>
              <a:t>5/27/2020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515742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E8E13A-FAA1-4BBA-9F85-5865ADAE8E08}" type="datetimeFigureOut">
              <a:rPr lang="en-US" smtClean="0"/>
              <a:t>5/27/2020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1113599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E8E13A-FAA1-4BBA-9F85-5865ADAE8E08}" type="datetimeFigureOut">
              <a:rPr lang="en-US" smtClean="0"/>
              <a:t>5/27/2020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3291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270615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E8E13A-FAA1-4BBA-9F85-5865ADAE8E08}" type="datetimeFigureOut">
              <a:rPr lang="en-US" smtClean="0"/>
              <a:t>5/27/2020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4E957B-5101-4048-AD5B-F4E7E82E7C35}" type="slidenum">
              <a:rPr lang="en-US" smtClean="0"/>
              <a:t>‹#›</a:t>
            </a:fld>
            <a:endParaRPr lang="en-US"/>
          </a:p>
        </p:txBody>
      </p:sp>
    </p:spTree>
    <p:extLst>
      <p:ext uri="{BB962C8B-B14F-4D97-AF65-F5344CB8AC3E}">
        <p14:creationId xmlns:p14="http://schemas.microsoft.com/office/powerpoint/2010/main" val="354758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E8E13A-FAA1-4BBA-9F85-5865ADAE8E08}" type="datetimeFigureOut">
              <a:rPr lang="en-US" smtClean="0"/>
              <a:t>5/27/2020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4E957B-5101-4048-AD5B-F4E7E82E7C35}" type="slidenum">
              <a:rPr lang="en-US" smtClean="0"/>
              <a:t>‹#›</a:t>
            </a:fld>
            <a:endParaRPr lang="en-US"/>
          </a:p>
        </p:txBody>
      </p:sp>
    </p:spTree>
    <p:extLst>
      <p:ext uri="{BB962C8B-B14F-4D97-AF65-F5344CB8AC3E}">
        <p14:creationId xmlns:p14="http://schemas.microsoft.com/office/powerpoint/2010/main" val="415703520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www.mv.helsinki.fi/home/mjxpirin/stamp/stamp.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6 Month Committee Meeting</a:t>
            </a:r>
            <a:br>
              <a:rPr lang="en-US" dirty="0" smtClean="0"/>
            </a:br>
            <a:endParaRPr lang="en-US" dirty="0"/>
          </a:p>
        </p:txBody>
      </p:sp>
      <p:sp>
        <p:nvSpPr>
          <p:cNvPr id="3" name="Subtitle 2"/>
          <p:cNvSpPr>
            <a:spLocks noGrp="1"/>
          </p:cNvSpPr>
          <p:nvPr>
            <p:ph type="subTitle" idx="1"/>
          </p:nvPr>
        </p:nvSpPr>
        <p:spPr/>
        <p:txBody>
          <a:bodyPr/>
          <a:lstStyle/>
          <a:p>
            <a:r>
              <a:rPr lang="en-US" dirty="0" smtClean="0"/>
              <a:t>5/28/2020</a:t>
            </a:r>
          </a:p>
          <a:p>
            <a:r>
              <a:rPr lang="en-US" dirty="0" smtClean="0"/>
              <a:t>April Peterson</a:t>
            </a:r>
          </a:p>
          <a:p>
            <a:r>
              <a:rPr lang="en-US" dirty="0" smtClean="0"/>
              <a:t>Payseur Lab</a:t>
            </a:r>
            <a:endParaRPr lang="en-US" dirty="0"/>
          </a:p>
        </p:txBody>
      </p:sp>
    </p:spTree>
    <p:extLst>
      <p:ext uri="{BB962C8B-B14F-4D97-AF65-F5344CB8AC3E}">
        <p14:creationId xmlns:p14="http://schemas.microsoft.com/office/powerpoint/2010/main" val="2798507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t>
            </a:r>
            <a:r>
              <a:rPr lang="en-US" dirty="0" smtClean="0"/>
              <a:t>nterpretation</a:t>
            </a:r>
            <a:endParaRPr lang="en-US" dirty="0"/>
          </a:p>
        </p:txBody>
      </p:sp>
      <p:sp>
        <p:nvSpPr>
          <p:cNvPr id="3" name="Content Placeholder 2"/>
          <p:cNvSpPr>
            <a:spLocks noGrp="1"/>
          </p:cNvSpPr>
          <p:nvPr>
            <p:ph idx="1"/>
          </p:nvPr>
        </p:nvSpPr>
        <p:spPr/>
        <p:txBody>
          <a:bodyPr/>
          <a:lstStyle/>
          <a:p>
            <a:r>
              <a:rPr lang="en-US" dirty="0" smtClean="0"/>
              <a:t>Fitting to hypothesis  (</a:t>
            </a:r>
            <a:r>
              <a:rPr lang="en-US" dirty="0" err="1" smtClean="0"/>
              <a:t>popgen</a:t>
            </a:r>
            <a:r>
              <a:rPr lang="en-US" dirty="0" smtClean="0"/>
              <a:t> and functional – cell based)</a:t>
            </a:r>
          </a:p>
          <a:p>
            <a:endParaRPr lang="en-US" dirty="0" smtClean="0"/>
          </a:p>
          <a:p>
            <a:r>
              <a:rPr lang="en-US" dirty="0" smtClean="0"/>
              <a:t>1) -conserved sex-dimorphic traits and 2) correlation of RR evolution and stronger interference</a:t>
            </a:r>
          </a:p>
          <a:p>
            <a:endParaRPr lang="en-US" dirty="0" smtClean="0"/>
          </a:p>
          <a:p>
            <a:r>
              <a:rPr lang="en-US" dirty="0" smtClean="0"/>
              <a:t>Evolution patterns – distinct by sex</a:t>
            </a:r>
            <a:endParaRPr lang="en-US" dirty="0"/>
          </a:p>
          <a:p>
            <a:endParaRPr lang="en-US" dirty="0"/>
          </a:p>
          <a:p>
            <a:endParaRPr lang="en-US" dirty="0"/>
          </a:p>
          <a:p>
            <a:endParaRPr lang="en-US" dirty="0" smtClean="0"/>
          </a:p>
          <a:p>
            <a:endParaRPr lang="en-US" dirty="0"/>
          </a:p>
        </p:txBody>
      </p:sp>
    </p:spTree>
    <p:extLst>
      <p:ext uri="{BB962C8B-B14F-4D97-AF65-F5344CB8AC3E}">
        <p14:creationId xmlns:p14="http://schemas.microsoft.com/office/powerpoint/2010/main" val="31508935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825871" y="140576"/>
          <a:ext cx="10540258" cy="6717424"/>
        </p:xfrm>
        <a:graphic>
          <a:graphicData uri="http://schemas.openxmlformats.org/drawingml/2006/table">
            <a:tbl>
              <a:tblPr firstRow="1" bandRow="1">
                <a:tableStyleId>{5C22544A-7EE6-4342-B048-85BDC9FD1C3A}</a:tableStyleId>
              </a:tblPr>
              <a:tblGrid>
                <a:gridCol w="1517798"/>
                <a:gridCol w="1924651"/>
                <a:gridCol w="1526229"/>
                <a:gridCol w="1922543"/>
                <a:gridCol w="1393422"/>
                <a:gridCol w="2255615"/>
              </a:tblGrid>
              <a:tr h="660955">
                <a:tc>
                  <a:txBody>
                    <a:bodyPr/>
                    <a:lstStyle/>
                    <a:p>
                      <a:pPr marL="0" marR="0" algn="ctr">
                        <a:spcBef>
                          <a:spcPts val="0"/>
                        </a:spcBef>
                        <a:spcAft>
                          <a:spcPts val="0"/>
                        </a:spcAft>
                      </a:pPr>
                      <a:r>
                        <a:rPr lang="en-US" sz="1200" dirty="0">
                          <a:effectLst/>
                        </a:rPr>
                        <a:t>Model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Reverse heterochiasmy direction</a:t>
                      </a:r>
                    </a:p>
                    <a:p>
                      <a:pPr marL="0" marR="0" algn="ctr">
                        <a:spcBef>
                          <a:spcPts val="0"/>
                        </a:spcBef>
                        <a:spcAft>
                          <a:spcPts val="0"/>
                        </a:spcAft>
                      </a:pPr>
                      <a:r>
                        <a:rPr lang="en-US" sz="1200" dirty="0">
                          <a:effectLst/>
                        </a:rPr>
                        <a:t>Male &gt; Female </a:t>
                      </a:r>
                    </a:p>
                    <a:p>
                      <a:pPr marL="0" marR="0" algn="ctr">
                        <a:spcBef>
                          <a:spcPts val="0"/>
                        </a:spcBef>
                        <a:spcAft>
                          <a:spcPts val="0"/>
                        </a:spcAft>
                      </a:pPr>
                      <a:r>
                        <a:rPr lang="en-US" sz="1200" dirty="0" err="1">
                          <a:effectLst/>
                        </a:rPr>
                        <a:t>gwRR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Within mouse variance for CO number</a:t>
                      </a:r>
                    </a:p>
                    <a:p>
                      <a:pPr marL="0" marR="0" algn="ctr">
                        <a:spcBef>
                          <a:spcPts val="0"/>
                        </a:spcBef>
                        <a:spcAft>
                          <a:spcPts val="0"/>
                        </a:spcAft>
                      </a:pPr>
                      <a:r>
                        <a:rPr lang="en-US" sz="1200" dirty="0">
                          <a:effectLst/>
                        </a:rPr>
                        <a:t> Eggs more variable than sperm in crossover per cell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Broad Scale</a:t>
                      </a:r>
                    </a:p>
                    <a:p>
                      <a:pPr marL="0" marR="0" algn="ctr">
                        <a:spcBef>
                          <a:spcPts val="0"/>
                        </a:spcBef>
                        <a:spcAft>
                          <a:spcPts val="0"/>
                        </a:spcAft>
                      </a:pPr>
                      <a:r>
                        <a:rPr lang="en-US" sz="1200">
                          <a:effectLst/>
                        </a:rPr>
                        <a:t>Recombination Landscape</a:t>
                      </a:r>
                    </a:p>
                    <a:p>
                      <a:pPr marL="0" marR="0" algn="ctr">
                        <a:spcBef>
                          <a:spcPts val="0"/>
                        </a:spcBef>
                        <a:spcAft>
                          <a:spcPts val="0"/>
                        </a:spcAft>
                      </a:pPr>
                      <a:r>
                        <a:rPr lang="en-US" sz="1200">
                          <a:effectLst/>
                        </a:rPr>
                        <a:t>Male telomere bias, Female uniform placement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Chromatin Compaction</a:t>
                      </a:r>
                    </a:p>
                    <a:p>
                      <a:pPr marL="0" marR="0" algn="ctr">
                        <a:spcBef>
                          <a:spcPts val="0"/>
                        </a:spcBef>
                        <a:spcAft>
                          <a:spcPts val="0"/>
                        </a:spcAft>
                      </a:pPr>
                      <a:r>
                        <a:rPr lang="en-US" sz="1200" dirty="0">
                          <a:effectLst/>
                        </a:rPr>
                        <a:t>Female, longer axis </a:t>
                      </a:r>
                    </a:p>
                    <a:p>
                      <a:pPr marL="0" marR="0" algn="ctr">
                        <a:spcBef>
                          <a:spcPts val="0"/>
                        </a:spcBef>
                        <a:spcAft>
                          <a:spcPts val="0"/>
                        </a:spcAft>
                      </a:pPr>
                      <a:r>
                        <a:rPr lang="en-US" sz="1200" dirty="0">
                          <a:effectLst/>
                        </a:rPr>
                        <a:t>Male, shorter axis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Evolution of positive correlation interference strength and CO number</a:t>
                      </a:r>
                    </a:p>
                    <a:p>
                      <a:pPr marL="0" marR="0" algn="ctr">
                        <a:spcBef>
                          <a:spcPts val="0"/>
                        </a:spcBef>
                        <a:spcAft>
                          <a:spcPts val="0"/>
                        </a:spcAft>
                      </a:pPr>
                      <a:r>
                        <a:rPr lang="en-US" sz="1200" dirty="0">
                          <a:effectLst/>
                        </a:rPr>
                        <a:t> </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817169">
                <a:tc>
                  <a:txBody>
                    <a:bodyPr/>
                    <a:lstStyle/>
                    <a:p>
                      <a:pPr marL="0" marR="0" algn="l">
                        <a:spcBef>
                          <a:spcPts val="0"/>
                        </a:spcBef>
                        <a:spcAft>
                          <a:spcPts val="0"/>
                        </a:spcAft>
                      </a:pPr>
                      <a:r>
                        <a:rPr lang="en-US" sz="1200" dirty="0">
                          <a:effectLst/>
                        </a:rPr>
                        <a:t>Haploid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Lenormand</a:t>
                      </a:r>
                      <a:r>
                        <a:rPr lang="en-US" sz="1200" dirty="0">
                          <a:effectLst/>
                        </a:rPr>
                        <a:t>, 2003; </a:t>
                      </a:r>
                      <a:r>
                        <a:rPr lang="en-US" sz="1200" dirty="0" err="1">
                          <a:effectLst/>
                        </a:rPr>
                        <a:t>Lenormand</a:t>
                      </a:r>
                      <a:r>
                        <a:rPr lang="en-US" sz="1200" dirty="0">
                          <a:effectLst/>
                        </a:rPr>
                        <a:t> and </a:t>
                      </a:r>
                      <a:r>
                        <a:rPr lang="en-US" sz="1200" dirty="0" err="1">
                          <a:effectLst/>
                        </a:rPr>
                        <a:t>Dutheil</a:t>
                      </a:r>
                      <a:r>
                        <a:rPr lang="en-US" sz="1200" dirty="0">
                          <a:effectLst/>
                        </a:rPr>
                        <a:t>, 2005)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a:t>
                      </a:r>
                    </a:p>
                    <a:p>
                      <a:pPr marL="0" marR="0" algn="ctr">
                        <a:spcBef>
                          <a:spcPts val="0"/>
                        </a:spcBef>
                        <a:spcAft>
                          <a:spcPts val="0"/>
                        </a:spcAft>
                      </a:pPr>
                      <a:r>
                        <a:rPr lang="en-US" sz="1200" dirty="0">
                          <a:effectLst/>
                        </a:rPr>
                        <a:t>Generally males should evolve lower </a:t>
                      </a:r>
                      <a:r>
                        <a:rPr lang="en-US" sz="1200" dirty="0" err="1">
                          <a:effectLst/>
                        </a:rPr>
                        <a:t>gwRR</a:t>
                      </a:r>
                      <a:r>
                        <a:rPr lang="en-US" sz="1200" dirty="0">
                          <a:effectLst/>
                        </a:rPr>
                        <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broad scale recombination landscape.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960534">
                <a:tc>
                  <a:txBody>
                    <a:bodyPr/>
                    <a:lstStyle/>
                    <a:p>
                      <a:pPr marL="0" marR="0" algn="l">
                        <a:spcBef>
                          <a:spcPts val="0"/>
                        </a:spcBef>
                        <a:spcAft>
                          <a:spcPts val="0"/>
                        </a:spcAft>
                      </a:pPr>
                      <a:r>
                        <a:rPr lang="en-US" sz="1200">
                          <a:effectLst/>
                        </a:rPr>
                        <a:t>Two locus modifier</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(Brandvain and Coop, 2012)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 </a:t>
                      </a:r>
                    </a:p>
                    <a:p>
                      <a:pPr marL="0" marR="0" algn="ctr">
                        <a:spcBef>
                          <a:spcPts val="0"/>
                        </a:spcBef>
                        <a:spcAft>
                          <a:spcPts val="0"/>
                        </a:spcAft>
                      </a:pPr>
                      <a:r>
                        <a:rPr lang="en-US" sz="1200" dirty="0">
                          <a:effectLst/>
                        </a:rPr>
                        <a:t>Depends on if rec. modifier:</a:t>
                      </a:r>
                    </a:p>
                    <a:p>
                      <a:pPr marL="0" marR="0" algn="ctr">
                        <a:spcBef>
                          <a:spcPts val="0"/>
                        </a:spcBef>
                        <a:spcAft>
                          <a:spcPts val="0"/>
                        </a:spcAft>
                      </a:pPr>
                      <a:r>
                        <a:rPr lang="en-US" sz="1200" dirty="0" err="1">
                          <a:effectLst/>
                        </a:rPr>
                        <a:t>i</a:t>
                      </a:r>
                      <a:r>
                        <a:rPr lang="en-US" sz="1200" dirty="0">
                          <a:effectLst/>
                        </a:rPr>
                        <a:t>) suppresses or increases recombination,</a:t>
                      </a:r>
                    </a:p>
                    <a:p>
                      <a:pPr marL="0" marR="0" algn="ctr">
                        <a:spcBef>
                          <a:spcPts val="0"/>
                        </a:spcBef>
                        <a:spcAft>
                          <a:spcPts val="0"/>
                        </a:spcAft>
                      </a:pPr>
                      <a:r>
                        <a:rPr lang="en-US" sz="1200" dirty="0">
                          <a:effectLst/>
                        </a:rPr>
                        <a:t>ii) linked to driving loci,</a:t>
                      </a:r>
                    </a:p>
                    <a:p>
                      <a:pPr marL="0" marR="0" algn="ctr">
                        <a:spcBef>
                          <a:spcPts val="0"/>
                        </a:spcBef>
                        <a:spcAft>
                          <a:spcPts val="0"/>
                        </a:spcAft>
                      </a:pPr>
                      <a:r>
                        <a:rPr lang="en-US" sz="1200" dirty="0">
                          <a:effectLst/>
                        </a:rPr>
                        <a:t>iii) the stage in which the driver acts (MI or MII)</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NA</a:t>
                      </a:r>
                    </a:p>
                    <a:p>
                      <a:pPr marL="0" marR="0" algn="l">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Females will evolve higher RR and COs closer to centromeres to break up MI drive systems.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 </a:t>
                      </a:r>
                    </a:p>
                    <a:p>
                      <a:pPr marL="0" marR="0" algn="l">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696857">
                <a:tc>
                  <a:txBody>
                    <a:bodyPr/>
                    <a:lstStyle/>
                    <a:p>
                      <a:pPr marL="0" marR="0" algn="l">
                        <a:spcBef>
                          <a:spcPts val="0"/>
                        </a:spcBef>
                        <a:spcAft>
                          <a:spcPts val="0"/>
                        </a:spcAft>
                      </a:pPr>
                      <a:r>
                        <a:rPr lang="en-US" sz="1200">
                          <a:effectLst/>
                        </a:rPr>
                        <a:t>S.A.C.E.</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(Sardell and Kirkpatrick, 2020)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No</a:t>
                      </a:r>
                    </a:p>
                    <a:p>
                      <a:pPr marL="0" marR="0" algn="ctr">
                        <a:spcBef>
                          <a:spcPts val="0"/>
                        </a:spcBef>
                        <a:spcAft>
                          <a:spcPts val="0"/>
                        </a:spcAft>
                      </a:pPr>
                      <a:r>
                        <a:rPr lang="en-US" sz="1200">
                          <a:effectLst/>
                        </a:rPr>
                        <a:t>Males should evolve to be lower gwRR.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regulatory and coding regions together lowers between cell variance in 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Maintaining larger blocks of chromosomes positions crossovers to telomeres.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 </a:t>
                      </a:r>
                    </a:p>
                    <a:p>
                      <a:pPr marL="0" marR="0" algn="ctr">
                        <a:spcBef>
                          <a:spcPts val="0"/>
                        </a:spcBef>
                        <a:spcAft>
                          <a:spcPts val="0"/>
                        </a:spcAft>
                      </a:pPr>
                      <a:r>
                        <a:rPr lang="en-US" sz="1200">
                          <a:effectLst/>
                        </a:rPr>
                        <a:t>No prediction for chromosome axis.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Stronger interference is equivalent to larger blocks of chromosomes segregation together.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1224209">
                <a:tc>
                  <a:txBody>
                    <a:bodyPr/>
                    <a:lstStyle/>
                    <a:p>
                      <a:pPr marL="0" marR="0" algn="l">
                        <a:spcBef>
                          <a:spcPts val="0"/>
                        </a:spcBef>
                        <a:spcAft>
                          <a:spcPts val="0"/>
                        </a:spcAft>
                      </a:pPr>
                      <a:r>
                        <a:rPr lang="en-US" sz="1200" dirty="0">
                          <a:effectLst/>
                        </a:rPr>
                        <a:t>MI Spindle based selection</a:t>
                      </a:r>
                    </a:p>
                    <a:p>
                      <a:pPr marL="0" marR="0" algn="l">
                        <a:spcBef>
                          <a:spcPts val="0"/>
                        </a:spcBef>
                        <a:spcAft>
                          <a:spcPts val="0"/>
                        </a:spcAft>
                      </a:pPr>
                      <a:r>
                        <a:rPr lang="en-US" sz="1200" dirty="0">
                          <a:effectLst/>
                        </a:rPr>
                        <a:t> </a:t>
                      </a:r>
                    </a:p>
                    <a:p>
                      <a:pPr marL="0" marR="0" algn="l">
                        <a:spcBef>
                          <a:spcPts val="0"/>
                        </a:spcBef>
                        <a:spcAft>
                          <a:spcPts val="0"/>
                        </a:spcAft>
                      </a:pPr>
                      <a:r>
                        <a:rPr lang="en-US" sz="1200" dirty="0">
                          <a:effectLst/>
                        </a:rPr>
                        <a:t>(</a:t>
                      </a:r>
                      <a:r>
                        <a:rPr lang="en-US" sz="1200" dirty="0" err="1">
                          <a:effectLst/>
                        </a:rPr>
                        <a:t>Altendorfer</a:t>
                      </a:r>
                      <a:r>
                        <a:rPr lang="en-US" sz="1200" dirty="0">
                          <a:effectLst/>
                        </a:rPr>
                        <a:t> et al., 2020; </a:t>
                      </a:r>
                      <a:r>
                        <a:rPr lang="en-US" sz="1200" dirty="0" err="1">
                          <a:effectLst/>
                        </a:rPr>
                        <a:t>Dernburg</a:t>
                      </a:r>
                      <a:r>
                        <a:rPr lang="en-US" sz="1200" dirty="0">
                          <a:effectLst/>
                        </a:rPr>
                        <a:t>, 2001; Lee, 2019; van Veen and Hawley, 2003)</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More effective checkpoint (SAC) will cause faster evolution in males relative to females.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Relaxed selection on SAC would increases variance across oocytes relative to spermatocytes.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Telomere position of single crossover chromosomes maximizes</a:t>
                      </a:r>
                    </a:p>
                    <a:p>
                      <a:pPr marL="0" marR="0" algn="ctr">
                        <a:spcBef>
                          <a:spcPts val="0"/>
                        </a:spcBef>
                        <a:spcAft>
                          <a:spcPts val="0"/>
                        </a:spcAft>
                      </a:pPr>
                      <a:r>
                        <a:rPr lang="en-US" sz="1200" dirty="0">
                          <a:effectLst/>
                        </a:rPr>
                        <a:t>sister cohesion with tension and may synchronize division of bivalents.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NA</a:t>
                      </a:r>
                    </a:p>
                    <a:p>
                      <a:pPr marL="0" marR="0" algn="ctr">
                        <a:spcBef>
                          <a:spcPts val="0"/>
                        </a:spcBef>
                        <a:spcAft>
                          <a:spcPts val="0"/>
                        </a:spcAft>
                      </a:pPr>
                      <a:r>
                        <a:rPr lang="en-US" sz="1200" dirty="0">
                          <a:effectLst/>
                        </a:rPr>
                        <a:t>No prediction for chromosome axis.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Amount of sister cohesion could:</a:t>
                      </a:r>
                    </a:p>
                    <a:p>
                      <a:pPr marL="0" marR="0" algn="ctr">
                        <a:spcBef>
                          <a:spcPts val="0"/>
                        </a:spcBef>
                        <a:spcAft>
                          <a:spcPts val="0"/>
                        </a:spcAft>
                      </a:pPr>
                      <a:r>
                        <a:rPr lang="en-US" sz="1200" dirty="0" err="1">
                          <a:effectLst/>
                        </a:rPr>
                        <a:t>i</a:t>
                      </a:r>
                      <a:r>
                        <a:rPr lang="en-US" sz="1200" dirty="0">
                          <a:effectLst/>
                        </a:rPr>
                        <a:t>) stabilize bivalents and allow SAC to detect tension</a:t>
                      </a:r>
                    </a:p>
                    <a:p>
                      <a:pPr marL="0" marR="0" algn="ctr">
                        <a:spcBef>
                          <a:spcPts val="0"/>
                        </a:spcBef>
                        <a:spcAft>
                          <a:spcPts val="0"/>
                        </a:spcAft>
                      </a:pPr>
                      <a:r>
                        <a:rPr lang="en-US" sz="1200" dirty="0">
                          <a:effectLst/>
                        </a:rPr>
                        <a:t>or </a:t>
                      </a:r>
                    </a:p>
                    <a:p>
                      <a:pPr marL="0" marR="0" algn="ctr">
                        <a:spcBef>
                          <a:spcPts val="0"/>
                        </a:spcBef>
                        <a:spcAft>
                          <a:spcPts val="0"/>
                        </a:spcAft>
                      </a:pPr>
                      <a:r>
                        <a:rPr lang="en-US" sz="1200" dirty="0">
                          <a:effectLst/>
                        </a:rPr>
                        <a:t>ii) regulate the timing of entry into anaphase via modulating the rate of degradation of the sister cohesion.</a:t>
                      </a:r>
                    </a:p>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r h="742585">
                <a:tc>
                  <a:txBody>
                    <a:bodyPr/>
                    <a:lstStyle/>
                    <a:p>
                      <a:pPr marL="0" marR="0" algn="l">
                        <a:spcBef>
                          <a:spcPts val="0"/>
                        </a:spcBef>
                        <a:spcAft>
                          <a:spcPts val="0"/>
                        </a:spcAft>
                      </a:pPr>
                      <a:r>
                        <a:rPr lang="en-US" sz="1200">
                          <a:effectLst/>
                        </a:rPr>
                        <a:t>Pairing based selection, C.O.M.</a:t>
                      </a:r>
                    </a:p>
                    <a:p>
                      <a:pPr marL="0" marR="0" algn="l">
                        <a:spcBef>
                          <a:spcPts val="0"/>
                        </a:spcBef>
                        <a:spcAft>
                          <a:spcPts val="0"/>
                        </a:spcAft>
                      </a:pPr>
                      <a:r>
                        <a:rPr lang="en-US" sz="1200">
                          <a:effectLst/>
                        </a:rPr>
                        <a:t> </a:t>
                      </a:r>
                    </a:p>
                    <a:p>
                      <a:pPr marL="0" marR="0" algn="l">
                        <a:spcBef>
                          <a:spcPts val="0"/>
                        </a:spcBef>
                        <a:spcAft>
                          <a:spcPts val="0"/>
                        </a:spcAft>
                      </a:pPr>
                      <a:r>
                        <a:rPr lang="en-US" sz="1200">
                          <a:effectLst/>
                        </a:rPr>
                        <a:t>(Hultén, 2011)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evolution predictions.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NA</a:t>
                      </a:r>
                    </a:p>
                    <a:p>
                      <a:pPr marL="0" marR="0" algn="ctr">
                        <a:spcBef>
                          <a:spcPts val="0"/>
                        </a:spcBef>
                        <a:spcAft>
                          <a:spcPts val="0"/>
                        </a:spcAft>
                      </a:pPr>
                      <a:r>
                        <a:rPr lang="en-US" sz="1200">
                          <a:effectLst/>
                        </a:rPr>
                        <a:t>No prediction for between gamete 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spcBef>
                          <a:spcPts val="0"/>
                        </a:spcBef>
                        <a:spcAft>
                          <a:spcPts val="0"/>
                        </a:spcAft>
                      </a:pPr>
                      <a:r>
                        <a:rPr lang="en-US" sz="1200">
                          <a:effectLst/>
                        </a:rPr>
                        <a:t>Yes</a:t>
                      </a:r>
                    </a:p>
                    <a:p>
                      <a:pPr marL="0" marR="0" algn="ctr">
                        <a:spcBef>
                          <a:spcPts val="0"/>
                        </a:spcBef>
                        <a:spcAft>
                          <a:spcPts val="0"/>
                        </a:spcAft>
                      </a:pPr>
                      <a:r>
                        <a:rPr lang="en-US" sz="1200">
                          <a:effectLst/>
                        </a:rPr>
                        <a:t>Difference of interference in sexes is due to axis length differences.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Yes</a:t>
                      </a:r>
                    </a:p>
                    <a:p>
                      <a:pPr marL="0" marR="0" algn="ctr">
                        <a:spcBef>
                          <a:spcPts val="0"/>
                        </a:spcBef>
                        <a:spcAft>
                          <a:spcPts val="0"/>
                        </a:spcAft>
                      </a:pPr>
                      <a:r>
                        <a:rPr lang="en-US" sz="1200" dirty="0">
                          <a:effectLst/>
                        </a:rPr>
                        <a:t>Longer female axis driven by larger cell volume.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6872" marR="66872" marT="33436" marB="33436"/>
                </a:tc>
                <a:tc>
                  <a:txBody>
                    <a:bodyPr/>
                    <a:lstStyle/>
                    <a:p>
                      <a:pPr marL="0" marR="0" algn="ctr">
                        <a:spcBef>
                          <a:spcPts val="0"/>
                        </a:spcBef>
                        <a:spcAft>
                          <a:spcPts val="0"/>
                        </a:spcAft>
                      </a:pPr>
                      <a:r>
                        <a:rPr lang="en-US" sz="1200" dirty="0">
                          <a:effectLst/>
                        </a:rPr>
                        <a:t>No </a:t>
                      </a:r>
                    </a:p>
                    <a:p>
                      <a:pPr marL="0" marR="0" algn="ctr">
                        <a:spcBef>
                          <a:spcPts val="0"/>
                        </a:spcBef>
                        <a:spcAft>
                          <a:spcPts val="0"/>
                        </a:spcAft>
                      </a:pPr>
                      <a:r>
                        <a:rPr lang="en-US" sz="1200" dirty="0">
                          <a:effectLst/>
                        </a:rPr>
                        <a:t>No prediction for reduction phase.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r>
            </a:tbl>
          </a:graphicData>
        </a:graphic>
      </p:graphicFrame>
    </p:spTree>
    <p:extLst>
      <p:ext uri="{BB962C8B-B14F-4D97-AF65-F5344CB8AC3E}">
        <p14:creationId xmlns:p14="http://schemas.microsoft.com/office/powerpoint/2010/main" val="40870171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 Spindle based selection model</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75860" y="2066256"/>
            <a:ext cx="4523522" cy="4351338"/>
          </a:xfrm>
        </p:spPr>
      </p:pic>
      <p:sp>
        <p:nvSpPr>
          <p:cNvPr id="6" name="TextBox 5"/>
          <p:cNvSpPr txBox="1"/>
          <p:nvPr/>
        </p:nvSpPr>
        <p:spPr>
          <a:xfrm>
            <a:off x="5534614" y="2984958"/>
            <a:ext cx="1070723" cy="261610"/>
          </a:xfrm>
          <a:prstGeom prst="rect">
            <a:avLst/>
          </a:prstGeom>
          <a:solidFill>
            <a:schemeClr val="bg1"/>
          </a:solidFill>
          <a:ln>
            <a:solidFill>
              <a:schemeClr val="tx1"/>
            </a:solidFill>
          </a:ln>
        </p:spPr>
        <p:txBody>
          <a:bodyPr wrap="square" rtlCol="0">
            <a:spAutoFit/>
          </a:bodyPr>
          <a:lstStyle/>
          <a:p>
            <a:r>
              <a:rPr lang="en-US" sz="1100" dirty="0" smtClean="0"/>
              <a:t>Kinetochores</a:t>
            </a:r>
            <a:endParaRPr lang="en-US" sz="1100" dirty="0"/>
          </a:p>
        </p:txBody>
      </p:sp>
      <p:grpSp>
        <p:nvGrpSpPr>
          <p:cNvPr id="18" name="Group 17"/>
          <p:cNvGrpSpPr/>
          <p:nvPr/>
        </p:nvGrpSpPr>
        <p:grpSpPr>
          <a:xfrm>
            <a:off x="5835316" y="2203194"/>
            <a:ext cx="4499810" cy="3976557"/>
            <a:chOff x="5835316" y="2203194"/>
            <a:chExt cx="4499810" cy="3976557"/>
          </a:xfrm>
        </p:grpSpPr>
        <p:cxnSp>
          <p:nvCxnSpPr>
            <p:cNvPr id="8" name="Straight Arrow Connector 7"/>
            <p:cNvCxnSpPr/>
            <p:nvPr/>
          </p:nvCxnSpPr>
          <p:spPr>
            <a:xfrm flipH="1">
              <a:off x="5835316" y="3609474"/>
              <a:ext cx="770021" cy="30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399715" y="2203194"/>
              <a:ext cx="935411" cy="366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866022" y="5917561"/>
              <a:ext cx="834189" cy="262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9334804" y="5158952"/>
              <a:ext cx="935411" cy="366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866021" y="1743090"/>
            <a:ext cx="2148684" cy="646331"/>
          </a:xfrm>
          <a:prstGeom prst="rect">
            <a:avLst/>
          </a:prstGeom>
          <a:solidFill>
            <a:schemeClr val="bg1"/>
          </a:solidFill>
          <a:ln>
            <a:solidFill>
              <a:schemeClr val="tx1"/>
            </a:solidFill>
          </a:ln>
        </p:spPr>
        <p:txBody>
          <a:bodyPr wrap="square" rtlCol="0">
            <a:spAutoFit/>
          </a:bodyPr>
          <a:lstStyle/>
          <a:p>
            <a:r>
              <a:rPr lang="en-US" dirty="0" smtClean="0"/>
              <a:t>Sister-cohesion distal to chiasmata</a:t>
            </a:r>
            <a:endParaRPr lang="en-US" dirty="0"/>
          </a:p>
        </p:txBody>
      </p:sp>
      <p:sp>
        <p:nvSpPr>
          <p:cNvPr id="16" name="TextBox 15"/>
          <p:cNvSpPr txBox="1"/>
          <p:nvPr/>
        </p:nvSpPr>
        <p:spPr>
          <a:xfrm>
            <a:off x="5859595" y="5071517"/>
            <a:ext cx="1612232" cy="646331"/>
          </a:xfrm>
          <a:prstGeom prst="rect">
            <a:avLst/>
          </a:prstGeom>
          <a:solidFill>
            <a:schemeClr val="bg1"/>
          </a:solidFill>
          <a:ln>
            <a:solidFill>
              <a:schemeClr val="tx1"/>
            </a:solidFill>
          </a:ln>
        </p:spPr>
        <p:txBody>
          <a:bodyPr wrap="square" rtlCol="0">
            <a:spAutoFit/>
          </a:bodyPr>
          <a:lstStyle/>
          <a:p>
            <a:pPr algn="r"/>
            <a:r>
              <a:rPr lang="en-US" dirty="0" smtClean="0"/>
              <a:t>2CO chromosome</a:t>
            </a:r>
            <a:endParaRPr lang="en-US" dirty="0"/>
          </a:p>
        </p:txBody>
      </p:sp>
      <p:sp>
        <p:nvSpPr>
          <p:cNvPr id="17" name="TextBox 16"/>
          <p:cNvSpPr txBox="1"/>
          <p:nvPr/>
        </p:nvSpPr>
        <p:spPr>
          <a:xfrm>
            <a:off x="9212179" y="2923402"/>
            <a:ext cx="1612232" cy="646331"/>
          </a:xfrm>
          <a:prstGeom prst="rect">
            <a:avLst/>
          </a:prstGeom>
          <a:solidFill>
            <a:schemeClr val="bg1"/>
          </a:solidFill>
          <a:ln>
            <a:solidFill>
              <a:schemeClr val="tx1"/>
            </a:solidFill>
          </a:ln>
        </p:spPr>
        <p:txBody>
          <a:bodyPr wrap="square" rtlCol="0">
            <a:spAutoFit/>
          </a:bodyPr>
          <a:lstStyle/>
          <a:p>
            <a:r>
              <a:rPr lang="en-US" dirty="0"/>
              <a:t>1</a:t>
            </a:r>
            <a:r>
              <a:rPr lang="en-US" dirty="0" smtClean="0"/>
              <a:t>CO chromosome</a:t>
            </a:r>
            <a:endParaRPr lang="en-US" dirty="0"/>
          </a:p>
        </p:txBody>
      </p:sp>
      <p:sp>
        <p:nvSpPr>
          <p:cNvPr id="19" name="TextBox 18"/>
          <p:cNvSpPr txBox="1"/>
          <p:nvPr/>
        </p:nvSpPr>
        <p:spPr>
          <a:xfrm>
            <a:off x="249975" y="1943752"/>
            <a:ext cx="4291660" cy="1815882"/>
          </a:xfrm>
          <a:prstGeom prst="rect">
            <a:avLst/>
          </a:prstGeom>
          <a:noFill/>
        </p:spPr>
        <p:txBody>
          <a:bodyPr wrap="square" rtlCol="0">
            <a:spAutoFit/>
          </a:bodyPr>
          <a:lstStyle/>
          <a:p>
            <a:r>
              <a:rPr lang="en-US" sz="2800" dirty="0" smtClean="0"/>
              <a:t>The number and position of crossovers affects the amount sister cohesion with tension at metaphase I</a:t>
            </a:r>
          </a:p>
        </p:txBody>
      </p:sp>
    </p:spTree>
    <p:extLst>
      <p:ext uri="{BB962C8B-B14F-4D97-AF65-F5344CB8AC3E}">
        <p14:creationId xmlns:p14="http://schemas.microsoft.com/office/powerpoint/2010/main" val="3819037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Chapter 3, Crossover count per cell is more variable in females </a:t>
            </a:r>
            <a:endParaRPr lang="en-US" dirty="0"/>
          </a:p>
        </p:txBody>
      </p:sp>
      <p:grpSp>
        <p:nvGrpSpPr>
          <p:cNvPr id="7" name="Group 6"/>
          <p:cNvGrpSpPr/>
          <p:nvPr/>
        </p:nvGrpSpPr>
        <p:grpSpPr>
          <a:xfrm>
            <a:off x="140141" y="2917472"/>
            <a:ext cx="5955859" cy="4109854"/>
            <a:chOff x="247900" y="1845536"/>
            <a:chExt cx="5955859" cy="4109854"/>
          </a:xfrm>
        </p:grpSpPr>
        <p:sp>
          <p:nvSpPr>
            <p:cNvPr id="3" name="TextBox 2"/>
            <p:cNvSpPr txBox="1"/>
            <p:nvPr/>
          </p:nvSpPr>
          <p:spPr>
            <a:xfrm>
              <a:off x="247900" y="5678391"/>
              <a:ext cx="3578868" cy="276999"/>
            </a:xfrm>
            <a:prstGeom prst="rect">
              <a:avLst/>
            </a:prstGeom>
            <a:noFill/>
          </p:spPr>
          <p:txBody>
            <a:bodyPr wrap="square" rtlCol="0">
              <a:spAutoFit/>
            </a:bodyPr>
            <a:lstStyle/>
            <a:p>
              <a:pPr algn="r"/>
              <a:r>
                <a:rPr lang="en-US" sz="1200" dirty="0" err="1"/>
                <a:t>Gruhn</a:t>
              </a:r>
              <a:r>
                <a:rPr lang="en-US" sz="1200" dirty="0"/>
                <a:t>, Jennifer R., et al.  </a:t>
              </a:r>
              <a:r>
                <a:rPr lang="en-US" sz="1200" i="1" dirty="0" err="1"/>
                <a:t>PloS</a:t>
              </a:r>
              <a:r>
                <a:rPr lang="en-US" sz="1200" i="1" dirty="0"/>
                <a:t> one</a:t>
              </a:r>
              <a:r>
                <a:rPr lang="en-US" sz="1200" dirty="0"/>
                <a:t> 8.12 (2013).</a:t>
              </a:r>
            </a:p>
          </p:txBody>
        </p:sp>
        <p:pic>
          <p:nvPicPr>
            <p:cNvPr id="5" name="Picture 4"/>
            <p:cNvPicPr>
              <a:picLocks noChangeAspect="1"/>
            </p:cNvPicPr>
            <p:nvPr/>
          </p:nvPicPr>
          <p:blipFill rotWithShape="1">
            <a:blip r:embed="rId3"/>
            <a:srcRect t="38431" b="-2327"/>
            <a:stretch/>
          </p:blipFill>
          <p:spPr>
            <a:xfrm>
              <a:off x="504568" y="1845536"/>
              <a:ext cx="5699191" cy="3971355"/>
            </a:xfrm>
            <a:prstGeom prst="rect">
              <a:avLst/>
            </a:prstGeom>
          </p:spPr>
        </p:pic>
        <p:sp>
          <p:nvSpPr>
            <p:cNvPr id="15" name="TextBox 14"/>
            <p:cNvSpPr txBox="1"/>
            <p:nvPr/>
          </p:nvSpPr>
          <p:spPr>
            <a:xfrm>
              <a:off x="4626295" y="2691837"/>
              <a:ext cx="1120264" cy="276999"/>
            </a:xfrm>
            <a:prstGeom prst="rect">
              <a:avLst/>
            </a:prstGeom>
            <a:noFill/>
          </p:spPr>
          <p:txBody>
            <a:bodyPr wrap="square" rtlCol="0">
              <a:spAutoFit/>
            </a:bodyPr>
            <a:lstStyle/>
            <a:p>
              <a:pPr algn="r"/>
              <a:r>
                <a:rPr lang="en-US" sz="1200" dirty="0" smtClean="0"/>
                <a:t>Human</a:t>
              </a:r>
              <a:endParaRPr lang="en-US" sz="1200" dirty="0"/>
            </a:p>
          </p:txBody>
        </p:sp>
      </p:grpSp>
      <p:sp>
        <p:nvSpPr>
          <p:cNvPr id="17" name="Content Placeholder 2"/>
          <p:cNvSpPr>
            <a:spLocks noGrp="1"/>
          </p:cNvSpPr>
          <p:nvPr>
            <p:ph idx="1"/>
          </p:nvPr>
        </p:nvSpPr>
        <p:spPr>
          <a:xfrm>
            <a:off x="7065819" y="1845536"/>
            <a:ext cx="4620490" cy="4351338"/>
          </a:xfrm>
        </p:spPr>
        <p:txBody>
          <a:bodyPr>
            <a:normAutofit/>
          </a:bodyPr>
          <a:lstStyle/>
          <a:p>
            <a:pPr marL="0" indent="0">
              <a:buNone/>
            </a:pPr>
            <a:r>
              <a:rPr lang="en-US" b="1" dirty="0" smtClean="0"/>
              <a:t>Motivation and Background</a:t>
            </a:r>
            <a:r>
              <a:rPr lang="en-US" dirty="0" smtClean="0"/>
              <a:t>:</a:t>
            </a:r>
            <a:endParaRPr lang="en-US" dirty="0"/>
          </a:p>
          <a:p>
            <a:r>
              <a:rPr lang="en-US" dirty="0" smtClean="0"/>
              <a:t>Overdispersal of CO counts per cell is common</a:t>
            </a:r>
          </a:p>
          <a:p>
            <a:r>
              <a:rPr lang="en-US" dirty="0" smtClean="0"/>
              <a:t>Sex difference are mostly from female-biased species, (humans and mice)</a:t>
            </a:r>
          </a:p>
          <a:p>
            <a:r>
              <a:rPr lang="en-US" dirty="0" smtClean="0"/>
              <a:t>Variance </a:t>
            </a:r>
            <a:r>
              <a:rPr lang="en-US" dirty="0"/>
              <a:t>of </a:t>
            </a:r>
            <a:r>
              <a:rPr lang="en-US" dirty="0" smtClean="0"/>
              <a:t>a trait </a:t>
            </a:r>
            <a:r>
              <a:rPr lang="en-US" dirty="0"/>
              <a:t>can </a:t>
            </a:r>
            <a:r>
              <a:rPr lang="en-US" dirty="0" smtClean="0"/>
              <a:t>shape selection</a:t>
            </a:r>
            <a:endParaRPr lang="en-US" dirty="0"/>
          </a:p>
          <a:p>
            <a:r>
              <a:rPr lang="en-US" dirty="0"/>
              <a:t>A</a:t>
            </a:r>
            <a:r>
              <a:rPr lang="en-US" dirty="0" smtClean="0"/>
              <a:t>ffect on rates of aneuploidy</a:t>
            </a:r>
            <a:endParaRPr lang="en-US" dirty="0"/>
          </a:p>
        </p:txBody>
      </p:sp>
      <p:sp>
        <p:nvSpPr>
          <p:cNvPr id="19" name="TextBox 18"/>
          <p:cNvSpPr txBox="1"/>
          <p:nvPr/>
        </p:nvSpPr>
        <p:spPr>
          <a:xfrm>
            <a:off x="987252" y="2160608"/>
            <a:ext cx="5165411" cy="830997"/>
          </a:xfrm>
          <a:prstGeom prst="rect">
            <a:avLst/>
          </a:prstGeom>
          <a:solidFill>
            <a:schemeClr val="bg1"/>
          </a:solidFill>
          <a:ln>
            <a:solidFill>
              <a:schemeClr val="tx1"/>
            </a:solidFill>
          </a:ln>
        </p:spPr>
        <p:txBody>
          <a:bodyPr wrap="square" rtlCol="0">
            <a:spAutoFit/>
          </a:bodyPr>
          <a:lstStyle/>
          <a:p>
            <a:pPr algn="ctr"/>
            <a:r>
              <a:rPr lang="en-US" sz="2400" i="1" dirty="0" smtClean="0"/>
              <a:t>What are the patterns of within individual variation in CO count?</a:t>
            </a:r>
          </a:p>
        </p:txBody>
      </p:sp>
      <p:sp>
        <p:nvSpPr>
          <p:cNvPr id="21" name="TextBox 20"/>
          <p:cNvSpPr txBox="1"/>
          <p:nvPr/>
        </p:nvSpPr>
        <p:spPr>
          <a:xfrm>
            <a:off x="987252" y="5125400"/>
            <a:ext cx="5165411" cy="830997"/>
          </a:xfrm>
          <a:prstGeom prst="rect">
            <a:avLst/>
          </a:prstGeom>
          <a:solidFill>
            <a:schemeClr val="bg1"/>
          </a:solidFill>
          <a:ln>
            <a:solidFill>
              <a:schemeClr val="tx1"/>
            </a:solidFill>
          </a:ln>
        </p:spPr>
        <p:txBody>
          <a:bodyPr wrap="square" rtlCol="0">
            <a:spAutoFit/>
          </a:bodyPr>
          <a:lstStyle/>
          <a:p>
            <a:pPr algn="ctr"/>
            <a:r>
              <a:rPr lang="en-US" sz="2400" i="1" dirty="0" smtClean="0"/>
              <a:t>Has between cell variance in CO count evolved in house mice?</a:t>
            </a:r>
          </a:p>
        </p:txBody>
      </p:sp>
    </p:spTree>
    <p:extLst>
      <p:ext uri="{BB962C8B-B14F-4D97-AF65-F5344CB8AC3E}">
        <p14:creationId xmlns:p14="http://schemas.microsoft.com/office/powerpoint/2010/main" val="38344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Preliminary Results</a:t>
            </a:r>
            <a:endParaRPr lang="en-US" dirty="0"/>
          </a:p>
        </p:txBody>
      </p:sp>
      <p:sp>
        <p:nvSpPr>
          <p:cNvPr id="7" name="Content Placeholder 2"/>
          <p:cNvSpPr txBox="1">
            <a:spLocks/>
          </p:cNvSpPr>
          <p:nvPr/>
        </p:nvSpPr>
        <p:spPr>
          <a:xfrm>
            <a:off x="8354139" y="1753787"/>
            <a:ext cx="356398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endParaRPr lang="en-US" dirty="0" smtClean="0"/>
          </a:p>
        </p:txBody>
      </p:sp>
      <p:grpSp>
        <p:nvGrpSpPr>
          <p:cNvPr id="11" name="Group 10"/>
          <p:cNvGrpSpPr/>
          <p:nvPr/>
        </p:nvGrpSpPr>
        <p:grpSpPr>
          <a:xfrm>
            <a:off x="695424" y="1596195"/>
            <a:ext cx="4936681" cy="4569530"/>
            <a:chOff x="706051" y="1535595"/>
            <a:chExt cx="4936681" cy="4569530"/>
          </a:xfrm>
        </p:grpSpPr>
        <p:pic>
          <p:nvPicPr>
            <p:cNvPr id="4" name="Picture 3"/>
            <p:cNvPicPr>
              <a:picLocks noChangeAspect="1"/>
            </p:cNvPicPr>
            <p:nvPr/>
          </p:nvPicPr>
          <p:blipFill rotWithShape="1">
            <a:blip r:embed="rId3"/>
            <a:srcRect b="3841"/>
            <a:stretch/>
          </p:blipFill>
          <p:spPr>
            <a:xfrm>
              <a:off x="890716" y="1535595"/>
              <a:ext cx="4752016" cy="4569530"/>
            </a:xfrm>
            <a:prstGeom prst="rect">
              <a:avLst/>
            </a:prstGeom>
          </p:spPr>
        </p:pic>
        <p:sp>
          <p:nvSpPr>
            <p:cNvPr id="8" name="TextBox 7"/>
            <p:cNvSpPr txBox="1"/>
            <p:nvPr/>
          </p:nvSpPr>
          <p:spPr>
            <a:xfrm rot="16200000">
              <a:off x="-241398" y="3678677"/>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grpSp>
      <p:grpSp>
        <p:nvGrpSpPr>
          <p:cNvPr id="10" name="Group 9"/>
          <p:cNvGrpSpPr/>
          <p:nvPr/>
        </p:nvGrpSpPr>
        <p:grpSpPr>
          <a:xfrm>
            <a:off x="6354785" y="1535595"/>
            <a:ext cx="5051531" cy="4655497"/>
            <a:chOff x="6354785" y="1535595"/>
            <a:chExt cx="5051531" cy="4655497"/>
          </a:xfrm>
        </p:grpSpPr>
        <p:pic>
          <p:nvPicPr>
            <p:cNvPr id="5" name="Picture 4"/>
            <p:cNvPicPr>
              <a:picLocks noChangeAspect="1"/>
            </p:cNvPicPr>
            <p:nvPr/>
          </p:nvPicPr>
          <p:blipFill rotWithShape="1">
            <a:blip r:embed="rId4"/>
            <a:srcRect b="4343"/>
            <a:stretch/>
          </p:blipFill>
          <p:spPr>
            <a:xfrm>
              <a:off x="6539450" y="1535595"/>
              <a:ext cx="4866866" cy="4655497"/>
            </a:xfrm>
            <a:prstGeom prst="rect">
              <a:avLst/>
            </a:prstGeom>
          </p:spPr>
        </p:pic>
        <p:sp>
          <p:nvSpPr>
            <p:cNvPr id="9" name="TextBox 8"/>
            <p:cNvSpPr txBox="1"/>
            <p:nvPr/>
          </p:nvSpPr>
          <p:spPr>
            <a:xfrm rot="16200000">
              <a:off x="5407336" y="3744790"/>
              <a:ext cx="2264229" cy="369332"/>
            </a:xfrm>
            <a:prstGeom prst="rect">
              <a:avLst/>
            </a:prstGeom>
            <a:solidFill>
              <a:schemeClr val="bg1"/>
            </a:solidFill>
          </p:spPr>
          <p:txBody>
            <a:bodyPr wrap="square" rtlCol="0">
              <a:spAutoFit/>
            </a:bodyPr>
            <a:lstStyle/>
            <a:p>
              <a:r>
                <a:rPr lang="en-US" dirty="0" smtClean="0"/>
                <a:t>Variance per Mouse</a:t>
              </a:r>
              <a:endParaRPr lang="en-US" dirty="0"/>
            </a:p>
          </p:txBody>
        </p:sp>
      </p:grpSp>
    </p:spTree>
    <p:extLst>
      <p:ext uri="{BB962C8B-B14F-4D97-AF65-F5344CB8AC3E}">
        <p14:creationId xmlns:p14="http://schemas.microsoft.com/office/powerpoint/2010/main" val="436385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Preliminary Results</a:t>
            </a:r>
            <a:endParaRPr lang="en-US" dirty="0"/>
          </a:p>
        </p:txBody>
      </p:sp>
      <p:sp>
        <p:nvSpPr>
          <p:cNvPr id="4" name="AutoShape 2" descr="data:image/png;base64,iVBORw0KGgoAAAANSUhEUgAAAwAAAAHgCAMAAAAlhPoXAAABj1BMVEUAAAAAACsAAFUAAP8AKysAK1UAK4AAVYAAVaoA/wArAAArACsrAFUrKwArKysrK1UrK4ArVVUrVYArVaorgIArgKorgNQzMzNNTU1NTWtNTYhNa4hNa6ZNiMRVAABVKwBVKytVK4BVVQBVVStVVVVVVYBVgIBVgKpVgNRVqqpVqtRVqv9WtOlfnqBrTU1ra2triKZriMRrpuGAKwCAKyuAVQCAVSuAVVWAgFWAgKqAqqqAqtSA1KqA1NSA1P+ITU2Ia02Ia2uIpsSIpuGIxOGIxP+LAACLOjqLPi+ma02ma2umiGumxOGm4f+qVQCqVSuqVVWqgCuqgFWqgICqqoCqqqqqqtSq1ICq1NSq1P+q/6qq/9Sq//+t2ObEiE3EiGvE4f/E///UgCvUgFXUqlXUqoDUqqrUqtTU1IDU1KrU1NTU1P/U/6rU/9TU///hpmvhxIjhxKbh///r6+vuAADy8vL/FJP/abT/clb/qlX/xIj/1ID/1Kr/1NT/4ab/4cT//6r//8T//9T//+H///8S+vfzAAAACXBIWXMAAB2HAAAdhwGP5fFlAAAgAElEQVR4nO2djXsbx3Xul7qUwotW0rWcKFAsU7qxE7WizTrmjRJft5bTxrlWnaxqp0mtNqZtVOytolSKVdUOREqiQPzhnc/9HnDOzlnsgPu+z2OTABcvjuacH3ZmdrCTzCGIXf9FUp+RJn2+OXRSBQCgQQsAQIMWAIAGLQAADVoAABq0AAA0aAEAaNACANCgBQCgQQsAQINWMAAHN84mSXLu2oOuIwUAUAcKBGB2IzFau95xpAAA6kCNdf6mkBcAs51k7dp98cu9q0my1W2kAADqQK76byag+uo0OX3H/DpJznTbCwIAUAdy1n8jAZUX74/W3rO/H27mv3eiLgGYyk7cqd8Vn0rlU+qkNkmSjcrx+6My7uJMWD4BMnwcHG4mHbVoLVqPl/z66ki0x/pL73Y+1luy3PXfREDlxZNiZTztONLOASgVhSi/AACqf2+jiACY3U4yrf1FJzH1phAAREN23O8vqnsANmrPtARA0nOCAJDHF9RxV3fJCgGg815PSR0DsD4q9YHSZO1sWwAONuMuEyoAsjd4XvV9nu5dEb9f7CqwPhQGgCmZif5o6LZhOgbgzI+LH7ji4/dbOy0BuDuK/HOSCID4x+apnQkalvmx17nqRe4/CM7OACcCgLvFf4B44no7AA7klZGzJwmASekfI198kk4BDVXuPQ1aHgNMVhyAP2wW8pwmp/6lFQDy4zK5OD1hAFwsP6w2xyqrqcy9L4SVZoFWHYAHaX5uFyWyMWsLwOk78yYASjapLaq9G2p6UV1N1AdtzW6PkrXz7xUGwZWDUvlmB/K59cIKlNknZ1VfPX9HdcjahTvzinS08trl2oVP1TOlAXdam9J1VXzpDST6G1nzLHN6JEiNde5U5cXF6wCrD8A0/6QTGdxqCcCfXbd+ldeIIstG2bbgDq5ks4v65RIAdQViLQegdpCsUDsxmSXgX0eVSZp87vLlSigqWtNtTS48MJb2316M0zZO0rTOpfoGExuN9F+Zk0QQAMUrwQc7qw7AYd4HmogaaAdAwa/6JoVPVvN3fbGhWMnivc6ZMrYA1A9K7UGFep8klWeKc5eV8OWfXi8fXvgHTavHK6fTtStgtTeQTyiTSfWiYswKA0CuBVJn0Xs3ss+nrtQ5APIfoz9PZQ9ofgwANR0LQKGyDAtyRuX6A9l7sRMtqo6/82D+9H52lqgfpE4RsuOhzg1bNqDT75pP5czpZdFnepo9k0mX7hlrcFE/lf/bq90Xg+DaS//3fuHZ+huY6aJV6gCFrwbNrxHW+5q86hyAfLQne0D8AOQdbdPLkIW1VX7BJK9Wc3jDQWl2kPyjZSI/FdiTS/6y8geyAkD/k+Sspvpj8d9e+/jO1/wmF+wYo+kNUtN1W50OEMP3AZ5+Ik/H2QCtO3UPQNYPkD0gfgDyIjOOhaNs92uS9+oNAA0HpXlFp9qpUI3mZcWgq6Na+S+zBvaVhX97U/k+/ST7F59+d149zr6B4jGNegaspmAAlqbuAbD9ANUDOg4A+hgge1VzL8N+EBfKvXLFyR6U5gHVUTIqFv200gcqTeWn5T6Qe4p0tveTsxoBe86pv4FeQLJSF8oAgJQpIPMRrXpAHQBgi6zy6tnv//Eno7wnYt+rDEDxoMKUTQ5Aw8C1oI3qH7No7Tvm//YFA9jZ3lVzsnO8QZoBsioCAFKmYE1lqh5QBwDYT8rClaV7N87aEnIDUD2oDkAtxGp9VqPN0bLsmP7V5Lj6leNmfbZsegPZCVqdGSApACBlClZXhvi/ecANgC6yvP7yGf4FANQPYgUge2lq/u3VDkzVW/zb9YFNbzDFGaAzLQEAdR1KZtj0irkB0EWW9VfM9OK5l3742z9sugBoOMgTAOdUZGMXSJ+eGr7IUJ1E0nE1v4EOFmOATrQMAET+N0RJlIeDjACoIsuGjxMzwz+fFwfBFQAaDmocA2Tvp59KF3wQNw2CzempoQdUndY3cTW+gRye/xizQN1oGQCI0pCL4MpzNYwAyN7VH7KlBoUamjq7QA0H1QEoTIOaUCZlJGqzQPaPukNjwln7m3oPqHS0cZNRNL2BCrC0ejp+AQCprGBFKn+4qfPXBQDy7PJTWx+FD+J95yxQ00F1AAoXwgwlhTIs1HgebSGGwhqIb282xC379Weyq5x7Zs1bwxsYDFfrGwMAQCorWHWFK1/SxQ5AwT9f5KAWEyw4A1QPagAgWwrxsa1tOSF5+lOzgqJphCyXMexlaymypxs+vPXSi08f2GnQ7LJv5Q3S/CL06nSCAIBUVrCqCPJfLQDV+Y7WAKiyKXQ/ClJY1AFoOKgBgMWL4SoTk+XFcHnFTxwD2FlaaoDCoqHSG0ztn6bJghF4bAIAUnnB5otxugGgVByZ89pfGoOGadD6QU0AmC9iFvDKF/CcrqzSKi2HLnzi79fOFVZ3CxRma74qb5CtSyqt1YheAEAqL9i8w9wNAOXV9vobJfIL5/X5zPz7ANWDGgFo+ELMPfU9muIzxWhlb6b8bZlFc6d7N9QK7HOlNV+lNyisAVql9XAAALKqfRVmCAIAkFVtRdEQBAAgo4ZlEAMQAIC05HebVmf2kk0AAJpnk60rM3nJJwAAzedmFdsKrWBgEwCA5rr/s971Hj9RCgBAgxYAgAYtAAANWgAAGrQAADRoAQBo0AIA0KAFAKBBCwBAgxYAgAYtAAANWkEAZPukShW/vb01n1Y3g5jPC8+1EQCAOlBXAGR/Knw/NA1abggAoA7UWOefCbUAoHTP7x3z7aJpsj6yN+oI+sIRAIA6kKv+mwmovHgBAPNJYrc0/I4p/MoBVHUHwH82qPlZsphcEIzLxZE8fznrv5GAyosXAbA/MredX3tvYrdtC/rCBQAItuFxiT8YSvLd9d9EQOXFiwA43DT3Wz7zwLCQhn3jDgAE2/C4xB8MJfmdATBPzX3NNsxhpYNbCAAE2/C4xB8MJfmcAJRuniZGv3orqS3DgjkPtBYACLbhcYk/GEryuwNAFfz+SN9L/mI+Km4rABBsw+MSfzCU5NeLnGkQLD781d7TG+ZPgZOgAIDBhscl/mAoyW+ocp5pUPGRLypeD3zlcWZQ3F4AINiGxyX+YCjJbypzjgthczUIsAcIDqahd51pBcBX74/Hl/72kX5w9NH2ePzWF7WD/FuWniAeFwTjcukGAKcqL14MwOHmxtTcbE9Ufxp638k2ADwcK73ypXzw4qZ68L0vq0f5tyw9QTwuCMblEjMA8/TMj83H/v7oWzuhd95uAcCz7Us/n8+fvz9+VT7aHV/+Yv781vjyo8ph/i1LTxCPC4JxuUQNwGTtbGGzidA7b7cAYHf8tvzxbFt+6uv/i/PApV9VDvNvWXqCeFwQjMulbwAK6z+Lq0GzHecsE2n4jVfbD4Jf3JSl/1CfB8TPtyt/929ZeoJ4XBCMyyVqAMTnfr7FbfDeI+0BeLYtez274w/UoycGhFz+LUtPEI8LgnG59AvAUtUagD9uy9I/umW6PhoHqe8asYQHraZOPAC74/GlX84BANSskw7A0d//1fb40t+VAKhOhPqfW+mnaB4XBONyQRfIQ1/JPlDDGcDKv2XpCeJxQTAuFwDgoyfjy48AwHCCodTGIABQNY9ZoMEEQ6mNkwzA0S1T8woAO/+P6wCBLvEHQymSkwyA+NB/Nf+JK8GDCYZSIycagGfb4x89mh99PpY1L84Hr2AtEINL/MFQauREAyD6+0qXVE/oOVaDsrjEHwylRE42APPnPxPlb78C8PwjUf9vVT//AQDRJf5gKBVywgHwkn/L0hPE44JgXC4AgEH+LUtPEI8LgnG5AAAG+bcsPUE8LgjG5QIAGOTfsvQE8bggGJcLAGCQf8vSE8TjgmBcLgCAQf4tS08QjwuCcbkAAAb5tyw9QTwuCMblAgAY5N+y9ATxuCAYlwsAYJB/y9ITxOOCYFwuAIBB/i1LTxCPC4JxuQAABvm3LD1BPC4IxuUCABjk37L0BPG4IBiXCwBgkH/L0hPE44JgXC4AgEH+LUtPEI8LgnG5AAAG+bcsPUE8LgjG5QIAGOTfsvQE8bggGJcLAGCQf8vSE8TjgmBcLgCAQf4tS08QjwuCcbn0C0B2Q+j1aw/mpX0i5c3Q83tHr7+c7Rxw74Y4aO3CHXqZAoBgGx6X+IOhJJ8HAH1DdCcAib05utwoQ4u+YRgACLbhcYk/GEryG+v8fwj5AWA2wNgbyYqu7BGT7x8j/ryhn0nWr4tDnt5uQQAACLbhcYk/GEryXfXfTEDlxXnFqw0wnACY/bLnabZjzIS+YQYACLbhcYk/GErynfXfSEDlxXnFq2J3A6B/NRhIFTaP8RUACLbhcYk/GEry3fXfREDlxd4A6B2S0kLRPyXvmg0Agm14XOIPhpJ8JgDUhsAuAGZ31RhAfOqHbJQHAIJteFziD4aSfBYAZIVfrE0KFWeB9OOgvbIBQLANj0v8wVCSHwiAaxq0DICa+gEA7V0QjMul70GwqfDz7+qHDV2g2cdJtls2AGjpgmBcLrFMgzY9tGOAidkkG2OA1i4IxuUSyYWwxofZIDhNLAkb2R+nycvEeSAAEGzD4xJ/MJTkN9a5U5UXewIgBgMb+u/51a+0AIOfAECwDY9L/MFQkr8MALJOUH4l+G5CHg8AgGAbHpf4g6EkfykAiN7/GT0PpCeEDm5gLRDJBcG4XCIDoDTxX1oLpAv+4ApWg7ZxQTAulxUBIBsHz/eu4vsAdBcE43LpF4ClCgAE2/C4xB8MJfkAAAAQXeIPhpJ8AAAAiC7xB0NJPgAAAESX+IOhJB8AAACiS/zBUJIPAKBBCwDgDEB0iT8YSvIBAAAgusQfDCX5AAAAEF3iD4aSfAAAAIgu8QdDST4AAABEl/iDoSQfAAAAokv8wVCSDwAAANEl/mAoyQcAAIDoEn8wlOQDAABAdIk/GEryAQAAILrEHwwl+QAAABBd4g+GknwAAACILvEHQ0k+AAAARJf4g6EkHwAAAKJL/MFQkg8AAADRJf5gKMkHAACA6BJ/MJTkAwAAQHSJPxhK8gEAACC6xB8MJfkAAAAQXeIPhpJ8AAAAiC7xB0NJPgAAAESX+IOhJB8AAACiS/zBUJIPAAAA0SX+YCjJDwIgux30+rUHctcju+lLmtjdwORz2W6R567dDyhTABBsw+MSfzCU5PMAUL4duqx4w4LcHL6wX/Da9fZlCgCCbXhc4g+GkvzGOn8s5AeA2R9gT26AkW2DOk3W7Q7a8qkMjHs3koB9IgFAsA2PS/zBUJLvqv9mAiovzjfImMoNMCamvNPkO4YFdUBho4xJku+ZQVUVgMOr5+o638bev2XpCeJxQTAuly4AePzYSUDlxTkAqsj3Rxv697X3JnoPJPWjAEDIVsE1APKeVa5WfPm3LD1BPC4IxuXSAQCPH7sJqLy4AsDhpnoonzUspLLei1slTci7o2aqdYHUhmM4AxBseFziD4aSfCYApmobyFR1fCZq5kcWffH/1VeQVR8DiPNJ0N7zVv4tS08QjwuCcbnEAcDsrt4FcirrUXdzFAv6PFAGoPUgoGEQLN6q/Zgil3/L0hPE44JgXC59A1CcBjUFr2tc9f71qLg7AGQArbtUufxblp4gHhcE43LpexBsyv/8u+rxbEdwoLv58uRg5kU7BEC8GXnH+br8W5aeIB4XBONyiWUa1GgiyjHNPvbNoLgIgB4rtFIjALP/c46+5XZV/i1LTxCPC4JxuURyIcxKDAJsuQsOpnoutKtZIDb5tyw9QTwuCMbl0vdSiAoAh5sb9jNeVL+eFCoCcLjJdx2AT/4tS08QjwuCcblEBsA8PfNj/bEv/vatHV34BQBut+8BAYBwGx6X+IOhJJ8ZgMnaWTMqlZP0urtjAZjduxoyZAUAwTY8LvEHQ0k+MwD7o+wzPlsTXVwNGnDdCgAE2/C4xB8MJfnMAIjPfTsrM00Kq6PN9wFa93/mdQBmP3m9rh+0eQf/lqUniMcFwbhc+gVgqcJiuGAbHpf4g6EkHwAAAKJL/MFQkr+6AFgJENxl/9XPxuNLb32hHxx9tD0e2wcF+bcsPUE8LgjG5QIAFgLw+Vjp0q/kgxc31YPvfVk9yr9l6QnicUEwLhcAsAiAJ+NLP5/Pn9/SRb87vvyFfHD5UeUw/5alJ4jHBcG4XADAAgCObo0/kD/FR7/4+WxbYfDipj4fFOTfsvQE8bggGJcLAFgAwIubpruzO357Pn84flU9eCgflOTfsvQE8bggGJcLAFg8CNZSAOzq04HoF71a+bN/y9ITxOOCYFwuAMADANXrObpluj7Ptu0g4LtGjEFCq6YhAKA6PwAAatIAAHiipkELAFQnQv3PrfRTNI8LgnG5oAt0LABPti/Jzn/DGcDKv2XpCeJxQTAuFwBwHAAPzWUwADCcYChltboA+K0F+nxsp/0xCzSYYChldbIBONodv2I7/Hb+H9cBAl3iD4ZSVqsLgM/3AXYL6x5wJXgwwVDKanUB8NDD4rqfo1vjV7AWiMEl/mAoNXKSATDLP6Vkt/85VoOyuMQfDKVIThQAT39f2oPpybgEwPz5R+K3t6qf/wCA6BJ/MJSyOkkAeKwKapR/y9ITxOOCYFwuAKAgAHCMDY9L/MFQkg8AAADRJf5gKMkHAACA6BJ/MJTkAwAAQHSJPxhK8gEAACC6xB8MJfkAAAAQXeIPhpJ8AAAAiC7xB0NJPgAAAESX+IOhJB8AAACiS/zBUJIfBMB0/aV37PLL2a9f+3O9DcAnZ/Nt8xqPaCfcGzTYhscl/mAoyQ8DIMl3qp6a6st2jjz9O8cRLQUAgm14XOIPhpL8xjr/WsgPgPWR3fQuXVc7oM52kjN3xMO9K2p/mIYj2gr7AwTb8LjEHwwl+a76byag8uJpcvpKtgvGt9VOSNk+qIebcjukhiPaCjvEBNvwuMQfDCX5zvpvJKDyYlHtH5seznTtrzf1DvHZB77cK6bhiLYCAME2PC7xB0NJvrv+mwiovFiU97+bHk566p/NGaBU5A1HtBUACLbhcYk/GEryQwH4D70X6uHmht4MUgxN167dX3REWwGAYBsel/iDoSQ/FIAHE9XDmWRbxB9ckbMx59+57zyipWqD4H/AIJhow+MSfzCU5AcDMJWd/pn4lM+2A95TCCQXHriOaKcaADuYBiXa8LjEHwwl+fUipw2CH6iq3hf9/GJ535MXw+ykUOMRdNW6QGmSrJ+r6DwAWGDD4xJ/MJTkN1Q5ZRr0zANRh1uyf1Mt74NNMwvkPIKoGgATeZr5tL1hJv+WpSeIxwXBuFz6vhAmylv0cGT/Rpe3nv0v/rF6RGvVB8H3riYsDPi3LD1BPC4IxuXS91IIUd6irP9JznSq8hYd863iH+tHtFbjLJAab6xduNPedg4AiC7xB0NJfjgAs52112TVH5oLYbbIUzn2bTiirRzToHrtXRAD/i1LTxCPC4JxuUQAgOyL6ysA9jrAdfHkwY1EL4WoHdFW7usATz8ZBTHg37L0BPG4IBiXSwwA7I/Uj9J1AFmQW44jWmrhhbCDG4qBH7ZiwL9l6QnicUEwLpcYABD9/ovzvLxne3Jsuq4vBzce0U7HXQm+dwPXAY6x4XGJPxhK8oMAWKqOA+DgpyMAsNiGxyX+YCjJPyEA6GFAsvYylkIssOFxiT8YSvJPAgB6Iqj9KNi/ZekJ4nFBMC4XAGCWHoXMg/q3LD1BPC4IxuUydADUgDv0Sph/y9ITxOOCYFwugwZAzfsEXwcGAESX+IOhJH+FAZiwVP8cABBd4g+GkvwVBiBNktP4QgzFhscl/mAoyV9dAPCFGLINj0v8wVCSv7oA4MZYZBsel/iDoSR/dQHgk3/L0hPE44JgXC4AgEH+LUtPEI8LgnG5AAAG+bcsPUE8LgjG5QIAGOTfsvQE8bggGJcLACho9m+/+W2baVBowDpJAGCDjGNseFziD4aSfAAAAIgu8QdDSf5JAqBtF8i/ZekJ4nFBMC4XAMAg/5alJ4jHBcG4XAAAg/xblp4gHhcE43IBAGn4elD/lqUniMcFwbhcBg+AGPhuNf6BIP+WpSeIxwXBuFwAQNCtVrT8W5aeIB4XBONyGTwAs53sbryt5d+y9ATxuCAYl8vgAZhP9LasIfJvWXqCeFwQjMsFADz9OEnWX8I3wnxseFziD4aS/FUHoPK1GFwJXmTD4xJ/MJTkAwAAQHSJPxhK8lcdAA75tyw9QTwuCMbl0i8A0/WX3rGd7tmvX/tz8/F7T96rPLthSWmicn/U+sMaAATb8LjEHwwl+WEAiDrOd0QyJZ3frUFtlAoAGFwQjMulGwC+EfIDYF3u/aWUro/0jvBX9Fbx8n7Ncm+AKgCtr1stAGD2e6O9/40xwAIbHpf4g6Ek31X/zQRUXjxNTl8xBX24+W1d6Kku+7naK2Zj3j0ABzcwCPa04XGJPxhK8p3130hA5cXT5MzHpg80XftrVejFCt8fyau0HQNQngY6AwAW2PC4xB8MJfnu+m8ioPJiAcC/mz5QeuqfzS6RF/O/p/JBxwBMxHj7pddG8r9k7XorZ/+WpSeIxwXBuFx6B+A/dnTPf3Ojuk/wPN9HuEMAxBuqjVjl206y3hdN/i1LTxCPC4JxufQOwIOJqnjx/+pO8XNT7o5ZoI05Ua4LYeoN9Yknbbc02r9l6QnicUEwLpf+AZjKUp6J84ABoPgJvxQAlLuKwvyfLP+WpSeIxwXBuFx6HwQ/UBW4L0YCnmcA5i5QBoDeiLhVH8i/ZekJ4nFBMC6XvqdBRcHJfofsB/U1BlDEad+W347xb1l6gnhcEIzLpe8LYaLARb9D9oBM9S19Fig1e3BLDlq6+7csPUE8LgjG5dL3Ugj9Cf9Pci70sJ/rAGJUceGO2Ys+bTcN5N+y9ATxuCAYl0sEAIhOyGuy33NorwSfNqvglnQlOFXXf6dJsiYG2BcdBy2Uf8vSE8TjgmBcLhEAIC9FFTrg4rM4Wwt0Wl8i6Hgt0L9Kz1mqLgTjOsAiGx6X+IOhJJ8BgP2RmYIxq0GztTl2NWi2UGGro8Vw/1+80ezuuXPX2t0b2r9l6QnicUEwLpcYAND978InffX7AJ0DECj/lqUniMcFwbhc+gVgqQIAwTY8LvEHQ0n+qgNwuIlbI3rb8LjEHwwl+asPgOhttez7W/m3LD1BPC4IxuUyeABmt9XqovPvBjj7tyw9QTwuCMblMngAhPauSgTW2neF/FuWniAeFwTjcgEAUrO7ZyUD69cxDbrQhscl/mAoyT8RAMz1dTeh/4WlEAtseFziD4aS/JMCwFx/Ox6L4RbZ8LjEHwwl+ScGgNknZ3FXiGNseFziD4aS/JMBwGzvSsAgwL9l6QnicUEwLhcAMA+fBvJvWXqCeFwCbD4UiiaYog2PCwAw98U67bwQ8OLmq+a3o4+2x+O3vqgd4d+y9ATxuLS3+fDDnIDegynZ8LgMHgC11G7hpeDdsQHgxc2x1Pe+rB7h37L0BPG4tLb58MMCAX0HU7bhcQEAm8mFTxe86mh3bAHYHV/+Yv781vjyo8ox/i1LTxCPS1ubDz8sEgAAGrTqAMx+u3Dc+9X7YwvAs2312f/i5qVfVQ7yb1l6gnhcAIDLZfAALNbD8fhHfzQAPMx+vl05yr9l6QnicQEALhcAsFAPX/nl/Ikp/N3xB+qnfZzLv2XpCeJxAQAuFwBQ0OzfftPQITIFf3TLdH2ebdtBwHeNGIOMTbb++44jXp0kAMSAuOFK8KABmKP+j9EQAahOhPqfW+mnaB4XXAhzuaALVBC1C2Tl37L0BPG4IBiXCwA4VgAgs+FxiT8YSnkMBoBBzgJVbHhc4g+GUh7DAcDO/w/pOkDFhscl/mAo5TEcAIZ4Jbhiw+MSfzCU8lhdAGb/8HpdP3AOgsUgYPzK0NYCVWx4XOIPhlJWKwxAtiP94n2Csz7/8wGuBi3b8LjEHwylrFYXAHlf9PVzFZ1fAMD8+Uei/t+qfv4DAKJL/MFQymqFAZjIG1AvWgrtK/+WpSeIxwXBuFz6BkB/Fd3cl21/ZO/Pf9veCVr0U/KNG6eih5JvE5kQ9zStD4Lvqa9ChjPg37L0BPG4IBiXS88AZOWstsLIAJio4la3Qp8UuuVyOy9OAITUl+EDbgqn5N+y9ATxuNRtHgtFE0wrGx6XbgD4k5APAHKb9ju6DOXnvAVA17/dJDWrc7WRXX6WoMoxDarPQUEM+LcsPUE8LjWbx49bEAAAGuSq/2YCKi+e2j2J7CaN6qGpf7MZRpr1gdTR7ADM7V3hhnRXiMeP2xCw0gB8JuQbDCX5zvpvJKDy4klW3GqzUl3cd23fRgMwzfpAhWPaaOGFsIMbioEftmKguQ2JCWpWNzX3+HErAlYZgM8+aySgCwD+9Cc3AZUXT8vz7qq4p1nfXgOQbZ1tt1HtBIC53JhpMHeGGx4An33WTEDPAIgOvtoR0kgWt6j/69lDVY72NDEtjRPoOg6Ag5+OAEAHwXwttCiYliK5fPaZg4CeAZBbActZ0Hc0BKK4744SORowD0/puSH9TGpGxtkkEJGEhQCYm0OvvTyIu0MvE4Cvv64QAACKMjfl1DuiyuJeO5sVtgGgvIlkFwDoiaD2o+DmNqQkyKmVHwR//XWVgBMPAGEQrHVP1p/u34uPf/E/MzK2W6LquSLdA+pgGlQjGDIP2tyGlAQ5terToF9/XSPg5APgPw2a6WBTz/DIXs6kPAtk50hT3RFiBiB4eySp5jakJMipyC+EvSm08CWRALDUQfB/eV8I05WtVJzjTxNb62ZIKuc/Dzd14XMCoOZ9gq8DryYArWyqT7z55nEExALAMqdBF6n82myGswzA4abu3mcA6Nmhi9nv7cq0cTFcePXPhwvAm28eS0A0ACzzQpg3AIWFPup6ry1uMwzIAJjtrL1nekCcAKRJctrjCzHHq7kNiQlqVswAvPkmgYCug2nr0i8A8uRKuqEAAA6YSURBVDqA3JTl4EZSWApRWgxnHn97MxsZcwHg+4WY4+XfsvQE8bj0B0Ac06Bul55Xg+rrALIrouf4TXGL2hSVmAMg5z638l/bzYNWAVA7AwAAik35oR8AUVwIc7v0/n0ANQ2zri8H55/uahiQAyB6K0UWeADgk3/L0hPE49InAMsJpq1L3wAsUQAg2KbyuFX9r0LLUJIPAIYLgMc06BKDaecCABjk37L0BPG4dBVMi/pfhZahJB8ADBkArTeEogmG6AIAGOTfsvQE8bh0Gswbb5AIWIGWoSQfAAwdgDfeoBGwAi1DST4AGDgAb7xBJGAFWoaSfAAAAAAAAPBsWXqCeFwAgMsFADDIv2XpCeJxAQAuFwDAIP+WpSeIx6XXQfA3QssKhuwCABjk37L0BPG49DkN+s03ZQJWoGUoyQcAgwdg8YWwb76pELACLUNJPgAAAIv0zTdVAlagZSjJBwAAYJEAAAAIShCPCwBwuQAABvm3LD1BPC4AwOUCABjk37L0BPG4LDUYeVOc/BEGwQAgJEE8LssMRt8WLX+MaVAAEJAgHpclBmNvjJk/gwthAKB9gnhclhdMfmvkCILxcAEADPJvWXqCeFwAgMsFAECsygHoO5IlCQDgDFAUzgAAYEHL0hPE49LrILjHYI53AQAM8m9ZeoJ4XPqcBu01mGNdAACD/FuWniAelx4vhPUczHEuAIBB/i1LTxCPC4JxuQAABvm3LD1BPC4IxuXSLwD57aBv2/ufmz0hpSaBdy2vCAAE2/C4xB8MJfk8AEyK9/+3UACAAdUc3YbHpRsAPhSiAJDX/zw99f1s5zyr1G6cGiQAEGzD4xJ/MJTku+q/mYDKiw0Ahfo/3Dxzt1ruE+qW2M0CAME2PC7xB0NJvrP+GwmovFgDcDev//k0uWi2hJ/nT3F0gAAAgw2PS/zBUJLvrv8mAiovVgBMC/WvtsNOC4/Vbklbcw4BgGAbHpf4g6EkPxgAUf/XS0/oPYOtCrNCgQIAwTY8LvEHQ0l+KAB3R0lh0DuR1V7YQJ5rACwFAIJteFziD4aS/EAAkmTtbP6BP9tR3f00/9BnGgBLAYBgGx6X+IOhJL9e5KRBsPj4N/vC68fqt3zYyzUAlgIAwTY8LvEHQ0l+Q5VTpkHlADefBc0vfekn2AbAUgAg2IbHJf5gKMlvKnPqhbDUDAMKe7erMwHfAFgKAATb8LjEHwwl+Y117lTlxQYAtS/8XHZ4Nuzzigi+AbAUAAi24XGJPxhK8jkAmJthQHYBQH/0Mw6ApQBAsA2PS/zBUJLPAoAeBhQuAcva3x/xDYClAECwDY9L/MFQks8DgPjIP/W7Sd7jkaPjwmLQhGMsAACCbXhc4g+GknweAOQw4PSVfMpHALEBAP5zQDVHt+Fx6ReApQoABNvwuMQfDCX5AAAAEF3iD4aSfAAAAIgu8QdDST4AAABEl/iDoSQfAAAAokv8wVCSDwAAANEl/mAoyQcAAIDoEn8wlOQDAABAdIk/GEryAQAAILrEHwwl+QAAABBd4g+GknwAAACILvEHQ0k+AAAARJf4g6EkHwAAAKJL/MFQkg8AAADRJf5gKMkHAACA6BJ/MJTkAwAAQHSJPxhK8gEAACC6xB8MJfkAAAAQXeIPhpJ8AAAAiC7xB0NJ/pAAOPpoezx+64va8/4tS08QjwuCcbkAAH+9uDmW+t6X1T/4tyw9QTwuCMblAgD8tTu+/MX8+a3x5UeVP/i3LD1BPC4IxuUCALz1bFt99r+4eelXlb/4tyw9QTwuCMblAgC89XD8qvn5duUv/i1LTxCPC4JxuQAAb+2OP1A/nxgQcvm3LD1BPC4IxuUCAHx1dMt0fZ5t20HAd40CA4NWWQAAAAxaQwSgOhHqf26ln6J5XBCMywVdIF81nAGs/FuWniAeFwTjcukfgNI+SLNPziZJcv5d+Xtkd4cGAMMJhlIXwQDsj/KNYOS2qUqnfxcdAJgFGk4wlLJorPNfCPkCkJ76vt0XW5wMztwRP/euZFtlFHaNCVX4dYC3Sz9z+bcsPUE8LgjG5dIJAL/4hYuA+usPN8/cteU+teeCfK/4iADAleDBBEMpC2f9NxJQf/00uZgVeb5HUrZXfEQAHN0av4K1QAwu8QdDKQt3/TcRUH99Kj7r7e6QDfvCRwTA/DlWg7K4xB8MpSoCAVC7hNmuz+FmsnbtfunvMQEwf/6RqP+3qp//AIDoEn8wlKIIBGAi+zpZl//gipzxOf9ODkFUALjk37L0BPG4IBiXS88AzHZUfWdd/tmeQiC5YCdGAQCLC4JxufQ8CN4fqWFvqfN/T14Ms48BAIsLgnG59DwNml/s2io+fbAZ4SyQW/4tS08QjwuCcbn0eyFMjHqtNoqz/8UrAgCAwQXBuFz6XQoxtRP/+yNR+7Od7DywWgA0KapF0gjGpfBgggCwFwDMirhJ1vVPLRkAgEMIxqV+AShU90R+5MvrANfFJ//BjSTCpRA0nbA0M+qEBRMCQL70Qa4D3bLXAYTWbF8IAHAIwbjUKwCFPr/8XcIw27sqyn89vxwMADiEYFzqeQywVAGAOHTCggEAzTphaWbUCQsGADTrhKWZUScsGAAADVoAABq0AAA0aAEAaNACANCgBQCgQQsAQIMWAIAGLQDQINd2ksvXi5v2Po59x/TVz8bjS/b9ew/mfRHM3z7iCAYA1OXcTnL52rU3Mu07ps/V24/1XfX6DuahDuaVLxmCAQB1ObeTXLaOdscWgJ5jejK+9PO5fH9VZz0H82xbBfO+bpvAYABATe6biC5Z8kRvAOg5pqNb+tba4tP2g96DESWvbm+swwgNBgDU5N5OcrkSJ/of/TGLpdeYXtw0PQxVe5E0kA4qNBgAUJN7I4Hl6uErv8xiiCUmBUAkweidTkKDAQBVLdhKZvkyaY0lJtXRiCSYP27L0g8OBgBUFUl+tSIDQPU3oghmdzy+9Ms5AOhAC7aTXL7qAPQZ0xM1DRpDMEd//1fb40t/xxAMAKgqig84q6jOAE+2L30QTTDz+VeyD4QzALtiya9STAA8NJfBoghG6sn48iMAwK9IJjlKMUQQ0+djO9MeQTBKquYxC8Qu93aSy9eTyix3bzEd7ZqVB/0HY6/KaQBCgwEANfV9obOoJ3FcCVYLDrIeRt/B7GanxVdxJbgDubeTXL4sAH3H9LD4xn0H82x7/KNH86PPzZxUWDAAoC7ndpLLV9az7Tcms+JybNYm9d1AT8zSVNUTCgwGADTItZ3k8pUP7XqN6cm4BEDvDfS8+OWEsGAAADRoBQNw78YoSdYu3FEP8j3D5F4Z+6P84VbD0YVbR3vcRRoAQB0oEIDZjq1wtSveMQBUjgYAUO9qrPP/J+QFwOFmsi73hHl6O7H7QmqpPZLUNvILjgYAUO9y1X8zAdVXp3YzvML+YPqRfL4KQPVoAAD1Lmf9NxJQefH+KCtbvU2ekdk4uwJA7WgAAPUud/03EVB5cVoo+qd5rYuujuryVwCoHQ0AoN4VAkBxk7Dy07rSywDUjwYAUO8KAaCwNXxRab59djYJpDZRrR5d2Gg+SQAA1If4AZhkQ10AAEWvepH7D4JnOw0ATPNSrnaB6gCgCwT1rIYq954GbRoD2AGwFMYAUPRqKnPvC2GFreLFJ//LDyqzoZVZoNrRAADqXY117lTlxYWZfTP0TQtFvuA6gD4OAHipsL5EaOP4Fzi0/2fnf/Db/OFs7/Vzyiy/PqmVFsdj4oxeymj7t49UQQAU2u5uInv4k1Jbuq8E66MBgJfYAJDrEPNh2NSa+QMgzu8AoCS7uufghlrdU/yMn7vXApmjAYCfOAEodFBTMgByLSMAKOvgSnF9ZylVF0urQVUbl48GAH6aHD9F7CWRjnN5rR9urp2lAaCyBwCq2ruar/A/DoDy0QDAT4wA/HCU9YGmybd2KADMPhmFnYAiVTAASxMACJQA4Ho+SZfKB/4AyO7P2t9gDNCjAEBFWaGK4lQlrL5ul5y79sA8ubUnOi3r2bBXALCVzVKIU+6/EAF4+QEGwX1GCgAqmtovmorKFp/rs9u2u3laHi6K9fXyEhMJwL7tA02TjRkJgF/fwSwQAOhFxZFVEYWsez4xU9DqUqQcqsqnVZ/lvfnBu9nxEoDsQmWaXHQDUBamQQFAr3IBYCtX94AyHMQvZ/Q1+crSEwmAvVIjVyYCACkAEL2cAEz1dS1V2PaBqlJ5lPlRkDrO9IGmougBgBQAiF7OWSCz8LD699QCUK5rDYB4zcW5/nYeaQygBAD6jBQA1GRWVOVV+fTeb35yNrEAVIpVnylUuaul6QBACgBELzcA6rsXWd/n7tliR8kFgDpcLVIBAFIAIHq5AVBfssuHwvIiwOvv3E8XAqD6QBM1bwoA5gBgBbTgSrDoyptOvZ0FnRfGAI0AyH6T/nIeAJACANFrAQDT5IxeWV4Y84qSXQiA6Df948hMlAIAABC/FgBwuHnq+9lSBVPGk8VjAFnS5+ylMgAAAOJXHYBJdo1Lztlv2edkF+ieXLNc7ODkhxsAstfkAJSvMwAAABCVFgEwza6NHdrvWlz4WP3VDYA5RQAAJQAQvRYBYIfAc7lg/6z8qsWnpmbdAIifttcEAAAANGwBAGjQAgDQoAUAoEELAECDFgCABi0AAA1aAAAatAAANGgBAGjQAgDQoAUAoEELAECDVjAA6oaU9n7PUqVdktQSxeS8uj1Z5d7RVAEAqAMFAqC/il2q6P1R/g2j7Abp8naVAACKT411/j+FvACwe748vZ2XdHrq+/Ym9PJ7evLUsHclW0fusRGAQwAA6kCu+m8moPrq/Ouk2bc2DjfP3LXlPs2/qG2ZAABQVHLWfyMBlRcX9gTLev5TeacO83S+MWpqTxAAAIpK7vpvIqDy4rTQlX9qTgWpuleT/sbetH4/AwAARaUQAJp2ilc33bNdHzFEWLt2v/R3AABFpRAA8p59LnXTvewPelvI8+/cL7ymLQD/DQsqHVdIEWap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oup 17"/>
          <p:cNvGrpSpPr/>
          <p:nvPr/>
        </p:nvGrpSpPr>
        <p:grpSpPr>
          <a:xfrm>
            <a:off x="460375" y="2423886"/>
            <a:ext cx="5635625" cy="4243225"/>
            <a:chOff x="460375" y="2423886"/>
            <a:chExt cx="5635625" cy="4243225"/>
          </a:xfrm>
        </p:grpSpPr>
        <p:pic>
          <p:nvPicPr>
            <p:cNvPr id="5" name="Picture 4"/>
            <p:cNvPicPr>
              <a:picLocks noChangeAspect="1"/>
            </p:cNvPicPr>
            <p:nvPr/>
          </p:nvPicPr>
          <p:blipFill rotWithShape="1">
            <a:blip r:embed="rId2"/>
            <a:srcRect t="11149" r="24202"/>
            <a:stretch/>
          </p:blipFill>
          <p:spPr>
            <a:xfrm>
              <a:off x="728890" y="2423886"/>
              <a:ext cx="5367110" cy="4020456"/>
            </a:xfrm>
            <a:prstGeom prst="rect">
              <a:avLst/>
            </a:prstGeom>
          </p:spPr>
        </p:pic>
        <p:cxnSp>
          <p:nvCxnSpPr>
            <p:cNvPr id="9" name="Straight Connector 8"/>
            <p:cNvCxnSpPr/>
            <p:nvPr/>
          </p:nvCxnSpPr>
          <p:spPr>
            <a:xfrm flipV="1">
              <a:off x="1590906" y="2525097"/>
              <a:ext cx="4219774" cy="3083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348574" y="4153009"/>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smtClean="0"/>
                <a:t>Male</a:t>
              </a:r>
              <a:endParaRPr lang="en-US" dirty="0"/>
            </a:p>
          </p:txBody>
        </p:sp>
        <p:sp>
          <p:nvSpPr>
            <p:cNvPr id="16" name="TextBox 15"/>
            <p:cNvSpPr txBox="1"/>
            <p:nvPr/>
          </p:nvSpPr>
          <p:spPr>
            <a:xfrm>
              <a:off x="2383971" y="6020780"/>
              <a:ext cx="2264229" cy="646331"/>
            </a:xfrm>
            <a:prstGeom prst="rect">
              <a:avLst/>
            </a:prstGeom>
            <a:solidFill>
              <a:schemeClr val="bg1"/>
            </a:solidFill>
          </p:spPr>
          <p:txBody>
            <a:bodyPr wrap="square" rtlCol="0">
              <a:spAutoFit/>
            </a:bodyPr>
            <a:lstStyle/>
            <a:p>
              <a:pPr algn="ctr"/>
              <a:r>
                <a:rPr lang="en-US" dirty="0" smtClean="0"/>
                <a:t>Strain Variance</a:t>
              </a:r>
            </a:p>
            <a:p>
              <a:pPr algn="ctr"/>
              <a:r>
                <a:rPr lang="en-US" dirty="0"/>
                <a:t>F</a:t>
              </a:r>
              <a:r>
                <a:rPr lang="en-US" dirty="0" smtClean="0"/>
                <a:t>emale</a:t>
              </a:r>
              <a:endParaRPr lang="en-US" dirty="0"/>
            </a:p>
          </p:txBody>
        </p:sp>
      </p:grpSp>
      <p:pic>
        <p:nvPicPr>
          <p:cNvPr id="17" name="Picture 16"/>
          <p:cNvPicPr>
            <a:picLocks noChangeAspect="1"/>
          </p:cNvPicPr>
          <p:nvPr/>
        </p:nvPicPr>
        <p:blipFill rotWithShape="1">
          <a:blip r:embed="rId2"/>
          <a:srcRect l="74681" t="-3821" r="473" b="5318"/>
          <a:stretch/>
        </p:blipFill>
        <p:spPr>
          <a:xfrm>
            <a:off x="6019553" y="2857831"/>
            <a:ext cx="1306286" cy="3236686"/>
          </a:xfrm>
          <a:prstGeom prst="rect">
            <a:avLst/>
          </a:prstGeom>
        </p:spPr>
      </p:pic>
    </p:spTree>
    <p:extLst>
      <p:ext uri="{BB962C8B-B14F-4D97-AF65-F5344CB8AC3E}">
        <p14:creationId xmlns:p14="http://schemas.microsoft.com/office/powerpoint/2010/main" val="17096453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Preliminary Results Permutations</a:t>
            </a:r>
            <a:endParaRPr lang="en-US" dirty="0"/>
          </a:p>
        </p:txBody>
      </p:sp>
      <p:sp>
        <p:nvSpPr>
          <p:cNvPr id="3" name="Content Placeholder 2"/>
          <p:cNvSpPr>
            <a:spLocks noGrp="1"/>
          </p:cNvSpPr>
          <p:nvPr>
            <p:ph idx="1"/>
          </p:nvPr>
        </p:nvSpPr>
        <p:spPr>
          <a:xfrm>
            <a:off x="391886" y="4781669"/>
            <a:ext cx="4874647" cy="2428892"/>
          </a:xfrm>
        </p:spPr>
        <p:txBody>
          <a:bodyPr>
            <a:normAutofit fontScale="47500" lnSpcReduction="20000"/>
          </a:bodyPr>
          <a:lstStyle/>
          <a:p>
            <a:pPr marL="0" indent="0">
              <a:buNone/>
            </a:pPr>
            <a:r>
              <a:rPr lang="en-US" sz="4200" dirty="0" smtClean="0"/>
              <a:t>Permutation set 1, Variance across strains</a:t>
            </a:r>
          </a:p>
          <a:p>
            <a:r>
              <a:rPr lang="en-US" sz="4200" dirty="0"/>
              <a:t>P</a:t>
            </a:r>
            <a:r>
              <a:rPr lang="en-US" sz="4200" dirty="0" smtClean="0"/>
              <a:t>ool all cells within sex, randomize strain for the same number of MLH1 counts</a:t>
            </a:r>
          </a:p>
          <a:p>
            <a:r>
              <a:rPr lang="en-US" sz="4200" dirty="0" smtClean="0"/>
              <a:t>Calculate the variance across ‘strains’</a:t>
            </a:r>
          </a:p>
          <a:p>
            <a:pPr marL="0" indent="0">
              <a:buNone/>
            </a:pPr>
            <a:r>
              <a:rPr lang="en-US" sz="4200" b="1" dirty="0" smtClean="0"/>
              <a:t>No evidence of strain effects for the observed variance across cells </a:t>
            </a:r>
            <a:endParaRPr lang="en-US" dirty="0" smtClean="0"/>
          </a:p>
        </p:txBody>
      </p:sp>
      <p:pic>
        <p:nvPicPr>
          <p:cNvPr id="4" name="Picture 3"/>
          <p:cNvPicPr>
            <a:picLocks noChangeAspect="1"/>
          </p:cNvPicPr>
          <p:nvPr/>
        </p:nvPicPr>
        <p:blipFill rotWithShape="1">
          <a:blip r:embed="rId3"/>
          <a:srcRect t="6838"/>
          <a:stretch/>
        </p:blipFill>
        <p:spPr>
          <a:xfrm>
            <a:off x="785614" y="1690688"/>
            <a:ext cx="3198557" cy="2979864"/>
          </a:xfrm>
          <a:prstGeom prst="rect">
            <a:avLst/>
          </a:prstGeom>
          <a:ln>
            <a:solidFill>
              <a:schemeClr val="tx1"/>
            </a:solidFill>
          </a:ln>
        </p:spPr>
      </p:pic>
      <p:sp>
        <p:nvSpPr>
          <p:cNvPr id="7" name="Content Placeholder 2"/>
          <p:cNvSpPr txBox="1">
            <a:spLocks/>
          </p:cNvSpPr>
          <p:nvPr/>
        </p:nvSpPr>
        <p:spPr>
          <a:xfrm>
            <a:off x="6775268" y="4375512"/>
            <a:ext cx="5416732" cy="2612571"/>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000" dirty="0" smtClean="0"/>
              <a:t>Permutation set 2, Sex difference in variance within strains</a:t>
            </a:r>
          </a:p>
          <a:p>
            <a:r>
              <a:rPr lang="en-US" sz="5000" dirty="0"/>
              <a:t>P</a:t>
            </a:r>
            <a:r>
              <a:rPr lang="en-US" sz="5000" dirty="0" smtClean="0"/>
              <a:t>ool all cells within a strain, randomize sex</a:t>
            </a:r>
          </a:p>
          <a:p>
            <a:r>
              <a:rPr lang="en-US" sz="5000" dirty="0" smtClean="0"/>
              <a:t>Calculate </a:t>
            </a:r>
            <a:r>
              <a:rPr lang="en-US" sz="5000" dirty="0" err="1" smtClean="0"/>
              <a:t>Female.var</a:t>
            </a:r>
            <a:r>
              <a:rPr lang="en-US" sz="5000" dirty="0" smtClean="0"/>
              <a:t> - </a:t>
            </a:r>
            <a:r>
              <a:rPr lang="en-US" sz="5000" dirty="0" err="1" smtClean="0"/>
              <a:t>male.var</a:t>
            </a:r>
            <a:r>
              <a:rPr lang="en-US" sz="5000" dirty="0" smtClean="0"/>
              <a:t> difference</a:t>
            </a:r>
          </a:p>
          <a:p>
            <a:pPr marL="0" indent="0">
              <a:buFont typeface="Arial" panose="020B0604020202020204" pitchFamily="34" charset="0"/>
              <a:buNone/>
            </a:pPr>
            <a:endParaRPr lang="en-US" sz="5000" dirty="0" smtClean="0"/>
          </a:p>
          <a:p>
            <a:pPr marL="0" indent="0">
              <a:buFont typeface="Arial" panose="020B0604020202020204" pitchFamily="34" charset="0"/>
              <a:buNone/>
            </a:pPr>
            <a:r>
              <a:rPr lang="en-US" sz="5000" b="1" dirty="0" smtClean="0"/>
              <a:t>All observed sex differences are significant compared to permutations</a:t>
            </a:r>
            <a:endParaRPr lang="en-US" dirty="0" smtClean="0"/>
          </a:p>
        </p:txBody>
      </p:sp>
      <p:sp>
        <p:nvSpPr>
          <p:cNvPr id="8" name="TextBox 7"/>
          <p:cNvSpPr txBox="1"/>
          <p:nvPr/>
        </p:nvSpPr>
        <p:spPr>
          <a:xfrm>
            <a:off x="1188719" y="1321356"/>
            <a:ext cx="3213464" cy="369332"/>
          </a:xfrm>
          <a:prstGeom prst="rect">
            <a:avLst/>
          </a:prstGeom>
          <a:noFill/>
        </p:spPr>
        <p:txBody>
          <a:bodyPr wrap="square" rtlCol="0">
            <a:spAutoFit/>
          </a:bodyPr>
          <a:lstStyle/>
          <a:p>
            <a:r>
              <a:rPr lang="en-US" dirty="0" smtClean="0"/>
              <a:t>Male variance across strains</a:t>
            </a:r>
            <a:endParaRPr lang="en-US" dirty="0"/>
          </a:p>
        </p:txBody>
      </p:sp>
      <p:sp>
        <p:nvSpPr>
          <p:cNvPr id="9" name="TextBox 8"/>
          <p:cNvSpPr txBox="1"/>
          <p:nvPr/>
        </p:nvSpPr>
        <p:spPr>
          <a:xfrm>
            <a:off x="2593898" y="2119930"/>
            <a:ext cx="1390273" cy="646331"/>
          </a:xfrm>
          <a:prstGeom prst="rect">
            <a:avLst/>
          </a:prstGeom>
          <a:noFill/>
        </p:spPr>
        <p:txBody>
          <a:bodyPr wrap="square" rtlCol="0">
            <a:spAutoFit/>
          </a:bodyPr>
          <a:lstStyle/>
          <a:p>
            <a:r>
              <a:rPr lang="en-US" dirty="0" smtClean="0"/>
              <a:t>n=10,000</a:t>
            </a:r>
          </a:p>
          <a:p>
            <a:r>
              <a:rPr lang="en-US" dirty="0" smtClean="0"/>
              <a:t>p= </a:t>
            </a:r>
            <a:r>
              <a:rPr lang="en-US" dirty="0"/>
              <a:t>0.46 </a:t>
            </a:r>
          </a:p>
        </p:txBody>
      </p:sp>
      <p:pic>
        <p:nvPicPr>
          <p:cNvPr id="10" name="Picture 9"/>
          <p:cNvPicPr>
            <a:picLocks noChangeAspect="1"/>
          </p:cNvPicPr>
          <p:nvPr/>
        </p:nvPicPr>
        <p:blipFill>
          <a:blip r:embed="rId4"/>
          <a:stretch>
            <a:fillRect/>
          </a:stretch>
        </p:blipFill>
        <p:spPr>
          <a:xfrm>
            <a:off x="8717329" y="1707523"/>
            <a:ext cx="3136292" cy="1960183"/>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5266533" y="1707523"/>
            <a:ext cx="3136292" cy="1960183"/>
          </a:xfrm>
          <a:prstGeom prst="rect">
            <a:avLst/>
          </a:prstGeom>
          <a:ln>
            <a:solidFill>
              <a:schemeClr val="tx1"/>
            </a:solidFill>
          </a:ln>
        </p:spPr>
      </p:pic>
    </p:spTree>
    <p:extLst>
      <p:ext uri="{BB962C8B-B14F-4D97-AF65-F5344CB8AC3E}">
        <p14:creationId xmlns:p14="http://schemas.microsoft.com/office/powerpoint/2010/main" val="755130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MLH1</a:t>
            </a:r>
            <a:r>
              <a:rPr lang="en-US" dirty="0"/>
              <a:t> variance</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a:buFont typeface="Arial" panose="020B0604020202020204" pitchFamily="34" charset="0"/>
              <a:buChar char="•"/>
            </a:pPr>
            <a:r>
              <a:rPr lang="en-US" sz="2800" dirty="0" smtClean="0"/>
              <a:t>Number of cells per mouse (Q12)</a:t>
            </a:r>
          </a:p>
          <a:p>
            <a:pPr>
              <a:buFont typeface="Arial" panose="020B0604020202020204" pitchFamily="34" charset="0"/>
              <a:buChar char="•"/>
            </a:pPr>
            <a:r>
              <a:rPr lang="en-US" sz="2800" dirty="0"/>
              <a:t>D</a:t>
            </a:r>
            <a:r>
              <a:rPr lang="en-US" sz="2800" dirty="0" smtClean="0"/>
              <a:t>istributions of MLH1 variance, (females have bigger range and the mean is shifted up compared to males</a:t>
            </a:r>
          </a:p>
          <a:p>
            <a:pPr>
              <a:buFont typeface="Arial" panose="020B0604020202020204" pitchFamily="34" charset="0"/>
              <a:buChar char="•"/>
            </a:pPr>
            <a:r>
              <a:rPr lang="en-US" sz="2800" dirty="0" smtClean="0"/>
              <a:t>Correlation of mean and variance is pretty weak – stronger in females, (but significant). (because females have larger range for variance and lower range of MLH1 mean. </a:t>
            </a:r>
            <a:r>
              <a:rPr lang="en-US" sz="2800" dirty="0" err="1" smtClean="0"/>
              <a:t>Pval</a:t>
            </a:r>
            <a:r>
              <a:rPr lang="en-US" sz="2800" dirty="0" smtClean="0"/>
              <a:t> of </a:t>
            </a:r>
            <a:r>
              <a:rPr lang="en-US" sz="2800" dirty="0" err="1" smtClean="0"/>
              <a:t>cor</a:t>
            </a:r>
            <a:r>
              <a:rPr lang="en-US" sz="2800" dirty="0" smtClean="0"/>
              <a:t> not significant for males.  </a:t>
            </a:r>
            <a:r>
              <a:rPr lang="en-US" sz="2800" b="1" dirty="0" smtClean="0"/>
              <a:t>Between cell variance not influenced by mean in males, </a:t>
            </a:r>
            <a:r>
              <a:rPr lang="en-US" sz="2800" dirty="0" smtClean="0"/>
              <a:t>(mean and variance </a:t>
            </a:r>
            <a:r>
              <a:rPr lang="en-US" sz="2800" dirty="0" err="1" smtClean="0"/>
              <a:t>cor</a:t>
            </a:r>
            <a:r>
              <a:rPr lang="en-US" sz="2800" dirty="0" smtClean="0"/>
              <a:t>, indicate something about cv?)</a:t>
            </a:r>
            <a:endParaRPr lang="en-US" sz="2800" b="1" dirty="0" smtClean="0"/>
          </a:p>
          <a:p>
            <a:pPr>
              <a:buFont typeface="Arial" panose="020B0604020202020204" pitchFamily="34" charset="0"/>
              <a:buChar char="•"/>
            </a:pPr>
            <a:r>
              <a:rPr lang="en-US" sz="2800" b="1" dirty="0"/>
              <a:t>M</a:t>
            </a:r>
            <a:r>
              <a:rPr lang="en-US" sz="2800" b="1" dirty="0" smtClean="0"/>
              <a:t>odels</a:t>
            </a:r>
            <a:r>
              <a:rPr lang="en-US" sz="2800" dirty="0" smtClean="0"/>
              <a:t> (for testing significance of coefficients), sex is most significant in the mixed model – the rest of the </a:t>
            </a:r>
            <a:r>
              <a:rPr lang="en-US" sz="2800" dirty="0" err="1" smtClean="0"/>
              <a:t>glms</a:t>
            </a:r>
            <a:r>
              <a:rPr lang="en-US" sz="2800" dirty="0"/>
              <a:t> </a:t>
            </a:r>
            <a:r>
              <a:rPr lang="en-US" sz="2800" dirty="0" smtClean="0"/>
              <a:t>– sex effect is only slightly significant. None of the sex specific </a:t>
            </a:r>
            <a:r>
              <a:rPr lang="en-US" sz="2800" dirty="0" err="1" smtClean="0"/>
              <a:t>subsp</a:t>
            </a:r>
            <a:r>
              <a:rPr lang="en-US" sz="2800" dirty="0" smtClean="0"/>
              <a:t> or strain effects were significant (same in </a:t>
            </a:r>
            <a:r>
              <a:rPr lang="en-US" sz="2800" dirty="0" err="1" smtClean="0"/>
              <a:t>var</a:t>
            </a:r>
            <a:r>
              <a:rPr lang="en-US" sz="2800" dirty="0" smtClean="0"/>
              <a:t> as </a:t>
            </a:r>
            <a:r>
              <a:rPr lang="en-US" sz="2800" dirty="0" err="1" smtClean="0"/>
              <a:t>cV</a:t>
            </a:r>
            <a:r>
              <a:rPr lang="en-US" sz="2800" dirty="0" smtClean="0"/>
              <a:t>)</a:t>
            </a:r>
            <a:endParaRPr lang="en-US" sz="2800" b="1" dirty="0"/>
          </a:p>
          <a:p>
            <a:pPr>
              <a:buFont typeface="Arial" panose="020B0604020202020204" pitchFamily="34" charset="0"/>
              <a:buChar char="•"/>
            </a:pPr>
            <a:r>
              <a:rPr lang="en-US" b="1" dirty="0" smtClean="0"/>
              <a:t>Permutations – </a:t>
            </a:r>
            <a:r>
              <a:rPr lang="en-US" dirty="0" smtClean="0"/>
              <a:t>The variance of </a:t>
            </a:r>
            <a:r>
              <a:rPr lang="en-US" dirty="0" err="1" smtClean="0"/>
              <a:t>var</a:t>
            </a:r>
            <a:r>
              <a:rPr lang="en-US" dirty="0" smtClean="0"/>
              <a:t>(mouse) was compared. – The observed value has </a:t>
            </a:r>
            <a:r>
              <a:rPr lang="en-US" dirty="0" err="1" smtClean="0"/>
              <a:t>potnential</a:t>
            </a:r>
            <a:r>
              <a:rPr lang="en-US" dirty="0" smtClean="0"/>
              <a:t> influence </a:t>
            </a:r>
            <a:r>
              <a:rPr lang="en-US" dirty="0" err="1" smtClean="0"/>
              <a:t>forom</a:t>
            </a:r>
            <a:r>
              <a:rPr lang="en-US" dirty="0" smtClean="0"/>
              <a:t> strains, the permutations don’t sense all cells are pooled. The observed VAS is not significantly different from randomized permutations. – there’s no evidence of subspecies - strain effects. </a:t>
            </a:r>
            <a:r>
              <a:rPr lang="en-US" b="1" dirty="0" smtClean="0"/>
              <a:t>Sex effect on between cell variance is conserved, (female’s have greater between cell variance for CO count compared to males) </a:t>
            </a:r>
            <a:endParaRPr lang="en-US" dirty="0" smtClean="0"/>
          </a:p>
        </p:txBody>
      </p:sp>
    </p:spTree>
    <p:extLst>
      <p:ext uri="{BB962C8B-B14F-4D97-AF65-F5344CB8AC3E}">
        <p14:creationId xmlns:p14="http://schemas.microsoft.com/office/powerpoint/2010/main" val="23559863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Total SC</a:t>
            </a:r>
            <a:endParaRPr lang="en-US" dirty="0"/>
          </a:p>
        </p:txBody>
      </p:sp>
      <p:sp>
        <p:nvSpPr>
          <p:cNvPr id="3" name="Content Placeholder 2"/>
          <p:cNvSpPr>
            <a:spLocks noGrp="1"/>
          </p:cNvSpPr>
          <p:nvPr>
            <p:ph idx="1"/>
          </p:nvPr>
        </p:nvSpPr>
        <p:spPr/>
        <p:txBody>
          <a:bodyPr>
            <a:normAutofit fontScale="92500"/>
          </a:bodyPr>
          <a:lstStyle/>
          <a:p>
            <a:pPr>
              <a:buFont typeface="Arial" panose="020B0604020202020204" pitchFamily="34" charset="0"/>
              <a:buChar char="•"/>
            </a:pPr>
            <a:r>
              <a:rPr lang="en-US" sz="2400" b="1" dirty="0" smtClean="0"/>
              <a:t>Total SC </a:t>
            </a:r>
            <a:r>
              <a:rPr lang="en-US" sz="2400" dirty="0" smtClean="0"/>
              <a:t>variance (numbers), I’d say decent numbers of mice and cells for limiting to Q12. </a:t>
            </a:r>
          </a:p>
          <a:p>
            <a:pPr>
              <a:buFont typeface="Arial" panose="020B0604020202020204" pitchFamily="34" charset="0"/>
              <a:buChar char="•"/>
            </a:pPr>
            <a:r>
              <a:rPr lang="en-US" sz="2400" b="1" dirty="0" smtClean="0"/>
              <a:t>Plots</a:t>
            </a:r>
            <a:r>
              <a:rPr lang="en-US" sz="2400" dirty="0" smtClean="0"/>
              <a:t>,  the </a:t>
            </a:r>
            <a:r>
              <a:rPr lang="en-US" sz="2400" dirty="0" err="1" smtClean="0"/>
              <a:t>var</a:t>
            </a:r>
            <a:r>
              <a:rPr lang="en-US" sz="2400" dirty="0" smtClean="0"/>
              <a:t>(</a:t>
            </a:r>
            <a:r>
              <a:rPr lang="en-US" sz="2400" dirty="0" err="1" smtClean="0"/>
              <a:t>skel</a:t>
            </a:r>
            <a:r>
              <a:rPr lang="en-US" sz="2400" dirty="0" smtClean="0"/>
              <a:t>) in females is higher (a PWD and G male has a female level)</a:t>
            </a:r>
            <a:endParaRPr lang="en-US" sz="2400" dirty="0"/>
          </a:p>
          <a:p>
            <a:pPr>
              <a:buFont typeface="Arial" panose="020B0604020202020204" pitchFamily="34" charset="0"/>
              <a:buChar char="•"/>
            </a:pPr>
            <a:r>
              <a:rPr lang="en-US" sz="2400" b="1" dirty="0" smtClean="0"/>
              <a:t>Correlation</a:t>
            </a:r>
            <a:r>
              <a:rPr lang="en-US" sz="2400" dirty="0" smtClean="0"/>
              <a:t> of mean and variance – only males are slightly significant, variance in the </a:t>
            </a:r>
            <a:r>
              <a:rPr lang="en-US" sz="2400" dirty="0" err="1" smtClean="0"/>
              <a:t>skel</a:t>
            </a:r>
            <a:r>
              <a:rPr lang="en-US" sz="2400" dirty="0" smtClean="0"/>
              <a:t> is also low for males – where females have greater range of values. </a:t>
            </a:r>
            <a:r>
              <a:rPr lang="en-US" sz="2400" b="1" dirty="0" smtClean="0"/>
              <a:t>The correlations are very weak for both, the ranges of variance show sex differences.</a:t>
            </a:r>
          </a:p>
          <a:p>
            <a:pPr>
              <a:buFont typeface="Arial" panose="020B0604020202020204" pitchFamily="34" charset="0"/>
              <a:buChar char="•"/>
            </a:pPr>
            <a:r>
              <a:rPr lang="en-US" sz="2400" b="1" dirty="0" smtClean="0"/>
              <a:t>Models</a:t>
            </a:r>
            <a:r>
              <a:rPr lang="en-US" sz="2400" dirty="0" smtClean="0"/>
              <a:t>, mixed model sex most significant, around 0.5 for the other models (didn’t </a:t>
            </a:r>
            <a:r>
              <a:rPr lang="en-US" sz="2400" dirty="0" err="1" smtClean="0"/>
              <a:t>calq</a:t>
            </a:r>
            <a:r>
              <a:rPr lang="en-US" sz="2400" dirty="0" smtClean="0"/>
              <a:t> </a:t>
            </a:r>
            <a:r>
              <a:rPr lang="en-US" sz="2400" dirty="0" err="1" smtClean="0"/>
              <a:t>cV</a:t>
            </a:r>
            <a:r>
              <a:rPr lang="en-US" sz="2400" dirty="0" smtClean="0"/>
              <a:t> for this table). (Basically the same as mlh1 </a:t>
            </a:r>
            <a:r>
              <a:rPr lang="en-US" sz="2400" dirty="0" err="1" smtClean="0"/>
              <a:t>var</a:t>
            </a:r>
            <a:r>
              <a:rPr lang="en-US" sz="2400" dirty="0" smtClean="0"/>
              <a:t>)</a:t>
            </a:r>
          </a:p>
          <a:p>
            <a:pPr>
              <a:buFont typeface="Arial" panose="020B0604020202020204" pitchFamily="34" charset="0"/>
              <a:buChar char="•"/>
            </a:pPr>
            <a:r>
              <a:rPr lang="en-US" sz="2400" b="1" dirty="0" smtClean="0"/>
              <a:t>Direct tests – </a:t>
            </a:r>
            <a:r>
              <a:rPr lang="en-US" sz="2400" dirty="0" smtClean="0"/>
              <a:t>(add sex – specific) – the effects changed when I added interaction effect, sex no longer as significant for all the models – except the MLH1.var ~ </a:t>
            </a:r>
            <a:r>
              <a:rPr lang="en-US" sz="2400" dirty="0" err="1" smtClean="0"/>
              <a:t>SC.var</a:t>
            </a:r>
            <a:r>
              <a:rPr lang="en-US" sz="2400" dirty="0" smtClean="0"/>
              <a:t> * sex (sex is significant (this indicates </a:t>
            </a:r>
            <a:r>
              <a:rPr lang="en-US" sz="2400" dirty="0" err="1" smtClean="0"/>
              <a:t>SC.var</a:t>
            </a:r>
            <a:r>
              <a:rPr lang="en-US" sz="2400" dirty="0" smtClean="0"/>
              <a:t> is bad at predicting mlh1.var (but also I worry that this just shows lower power).</a:t>
            </a:r>
            <a:endParaRPr lang="en-US" sz="2400" b="1" dirty="0"/>
          </a:p>
          <a:p>
            <a:pPr>
              <a:buFont typeface="Arial" panose="020B0604020202020204" pitchFamily="34" charset="0"/>
              <a:buChar char="•"/>
            </a:pPr>
            <a:endParaRPr lang="en-US" sz="2400" dirty="0"/>
          </a:p>
        </p:txBody>
      </p:sp>
    </p:spTree>
    <p:extLst>
      <p:ext uri="{BB962C8B-B14F-4D97-AF65-F5344CB8AC3E}">
        <p14:creationId xmlns:p14="http://schemas.microsoft.com/office/powerpoint/2010/main" val="1369553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4214" y="177159"/>
            <a:ext cx="3300761" cy="2062976"/>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394215" y="2397512"/>
            <a:ext cx="3300760" cy="2062975"/>
          </a:xfrm>
          <a:prstGeom prst="rect">
            <a:avLst/>
          </a:prstGeom>
          <a:ln>
            <a:solidFill>
              <a:schemeClr val="tx1"/>
            </a:solidFill>
          </a:ln>
        </p:spPr>
      </p:pic>
      <p:pic>
        <p:nvPicPr>
          <p:cNvPr id="12" name="Picture 11"/>
          <p:cNvPicPr>
            <a:picLocks noChangeAspect="1"/>
          </p:cNvPicPr>
          <p:nvPr/>
        </p:nvPicPr>
        <p:blipFill>
          <a:blip r:embed="rId5"/>
          <a:stretch>
            <a:fillRect/>
          </a:stretch>
        </p:blipFill>
        <p:spPr>
          <a:xfrm>
            <a:off x="4445151" y="2397512"/>
            <a:ext cx="3117881" cy="1948676"/>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394214" y="4581102"/>
            <a:ext cx="3300761" cy="2062976"/>
          </a:xfrm>
          <a:prstGeom prst="rect">
            <a:avLst/>
          </a:prstGeom>
          <a:ln>
            <a:solidFill>
              <a:schemeClr val="tx1"/>
            </a:solidFill>
          </a:ln>
        </p:spPr>
      </p:pic>
      <p:pic>
        <p:nvPicPr>
          <p:cNvPr id="14" name="Picture 13"/>
          <p:cNvPicPr>
            <a:picLocks noChangeAspect="1"/>
          </p:cNvPicPr>
          <p:nvPr/>
        </p:nvPicPr>
        <p:blipFill>
          <a:blip r:embed="rId7"/>
          <a:stretch>
            <a:fillRect/>
          </a:stretch>
        </p:blipFill>
        <p:spPr>
          <a:xfrm>
            <a:off x="4445151" y="116596"/>
            <a:ext cx="3155985" cy="1972490"/>
          </a:xfrm>
          <a:prstGeom prst="rect">
            <a:avLst/>
          </a:prstGeom>
          <a:ln>
            <a:solidFill>
              <a:schemeClr val="tx1"/>
            </a:solidFill>
          </a:ln>
        </p:spPr>
      </p:pic>
      <p:pic>
        <p:nvPicPr>
          <p:cNvPr id="15" name="Picture 14"/>
          <p:cNvPicPr>
            <a:picLocks noChangeAspect="1"/>
          </p:cNvPicPr>
          <p:nvPr/>
        </p:nvPicPr>
        <p:blipFill>
          <a:blip r:embed="rId8"/>
          <a:stretch>
            <a:fillRect/>
          </a:stretch>
        </p:blipFill>
        <p:spPr>
          <a:xfrm>
            <a:off x="8487558" y="2397512"/>
            <a:ext cx="3155985" cy="1972491"/>
          </a:xfrm>
          <a:prstGeom prst="rect">
            <a:avLst/>
          </a:prstGeom>
          <a:ln>
            <a:solidFill>
              <a:schemeClr val="tx1"/>
            </a:solidFill>
          </a:ln>
        </p:spPr>
      </p:pic>
      <p:pic>
        <p:nvPicPr>
          <p:cNvPr id="16" name="Picture 15"/>
          <p:cNvPicPr>
            <a:picLocks noChangeAspect="1"/>
          </p:cNvPicPr>
          <p:nvPr/>
        </p:nvPicPr>
        <p:blipFill>
          <a:blip r:embed="rId9"/>
          <a:stretch>
            <a:fillRect/>
          </a:stretch>
        </p:blipFill>
        <p:spPr>
          <a:xfrm>
            <a:off x="8487558" y="267644"/>
            <a:ext cx="3155986" cy="1972491"/>
          </a:xfrm>
          <a:prstGeom prst="rect">
            <a:avLst/>
          </a:prstGeom>
          <a:solidFill>
            <a:schemeClr val="tx1"/>
          </a:solidFill>
          <a:ln>
            <a:solidFill>
              <a:schemeClr val="tx1"/>
            </a:solidFill>
          </a:ln>
        </p:spPr>
      </p:pic>
      <p:pic>
        <p:nvPicPr>
          <p:cNvPr id="17" name="Picture 16"/>
          <p:cNvPicPr>
            <a:picLocks noChangeAspect="1"/>
          </p:cNvPicPr>
          <p:nvPr/>
        </p:nvPicPr>
        <p:blipFill>
          <a:blip r:embed="rId10"/>
          <a:stretch>
            <a:fillRect/>
          </a:stretch>
        </p:blipFill>
        <p:spPr>
          <a:xfrm>
            <a:off x="8487558" y="4626344"/>
            <a:ext cx="3155985" cy="1972491"/>
          </a:xfrm>
          <a:prstGeom prst="rect">
            <a:avLst/>
          </a:prstGeom>
          <a:solidFill>
            <a:schemeClr val="tx1"/>
          </a:solidFill>
          <a:ln>
            <a:solidFill>
              <a:schemeClr val="tx1"/>
            </a:solidFill>
          </a:ln>
        </p:spPr>
      </p:pic>
    </p:spTree>
    <p:extLst>
      <p:ext uri="{BB962C8B-B14F-4D97-AF65-F5344CB8AC3E}">
        <p14:creationId xmlns:p14="http://schemas.microsoft.com/office/powerpoint/2010/main" val="1003519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485" y="4877449"/>
            <a:ext cx="2489982" cy="677108"/>
          </a:xfrm>
          <a:prstGeom prst="rect">
            <a:avLst/>
          </a:prstGeom>
          <a:noFill/>
        </p:spPr>
        <p:txBody>
          <a:bodyPr wrap="square" rtlCol="0">
            <a:spAutoFit/>
          </a:bodyPr>
          <a:lstStyle/>
          <a:p>
            <a:r>
              <a:rPr lang="en-US" sz="1000" dirty="0">
                <a:hlinkClick r:id="rId3"/>
              </a:rPr>
              <a:t>https://www.mv.helsinki.fi/home/mjxpirin/stamp/stamp.html</a:t>
            </a:r>
            <a:endParaRPr lang="en-US" sz="1000" dirty="0"/>
          </a:p>
          <a:p>
            <a:endParaRPr lang="en-US" dirty="0"/>
          </a:p>
        </p:txBody>
      </p:sp>
      <p:pic>
        <p:nvPicPr>
          <p:cNvPr id="12" name="Picture 2" descr="https://www.mv.helsinki.fi/home/mjxpirin/stamp/Fi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485" y="2423488"/>
            <a:ext cx="2774746" cy="2341104"/>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4886" y="5361493"/>
            <a:ext cx="5086349" cy="830997"/>
          </a:xfrm>
          <a:prstGeom prst="rect">
            <a:avLst/>
          </a:prstGeom>
          <a:noFill/>
        </p:spPr>
        <p:txBody>
          <a:bodyPr wrap="square" rtlCol="0">
            <a:spAutoFit/>
          </a:bodyPr>
          <a:lstStyle/>
          <a:p>
            <a:pPr algn="ctr"/>
            <a:r>
              <a:rPr lang="en-US" sz="2400" dirty="0" smtClean="0"/>
              <a:t>Indirect selection</a:t>
            </a:r>
          </a:p>
          <a:p>
            <a:pPr algn="ctr"/>
            <a:r>
              <a:rPr lang="en-US" sz="2400" dirty="0" smtClean="0"/>
              <a:t>Creation of genetic variation</a:t>
            </a:r>
            <a:endParaRPr lang="en-US" sz="2400" dirty="0"/>
          </a:p>
        </p:txBody>
      </p:sp>
      <p:sp>
        <p:nvSpPr>
          <p:cNvPr id="14" name="Title 1"/>
          <p:cNvSpPr>
            <a:spLocks noGrp="1"/>
          </p:cNvSpPr>
          <p:nvPr>
            <p:ph type="title"/>
          </p:nvPr>
        </p:nvSpPr>
        <p:spPr>
          <a:xfrm>
            <a:off x="414898" y="492206"/>
            <a:ext cx="10262521" cy="918882"/>
          </a:xfrm>
        </p:spPr>
        <p:txBody>
          <a:bodyPr/>
          <a:lstStyle/>
          <a:p>
            <a:r>
              <a:rPr lang="en-US" dirty="0" smtClean="0"/>
              <a:t>Importance of meiotic recombination</a:t>
            </a:r>
            <a:endParaRPr lang="en-US" dirty="0"/>
          </a:p>
        </p:txBody>
      </p:sp>
      <p:pic>
        <p:nvPicPr>
          <p:cNvPr id="9" name="Picture 8"/>
          <p:cNvPicPr>
            <a:picLocks noChangeAspect="1"/>
          </p:cNvPicPr>
          <p:nvPr/>
        </p:nvPicPr>
        <p:blipFill rotWithShape="1">
          <a:blip r:embed="rId5"/>
          <a:srcRect l="23938" t="15342" r="15342" b="5936"/>
          <a:stretch/>
        </p:blipFill>
        <p:spPr>
          <a:xfrm>
            <a:off x="4481463" y="2479727"/>
            <a:ext cx="3229074" cy="235487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p:cNvSpPr txBox="1"/>
          <p:nvPr/>
        </p:nvSpPr>
        <p:spPr>
          <a:xfrm>
            <a:off x="10410092" y="4990825"/>
            <a:ext cx="1781908" cy="400110"/>
          </a:xfrm>
          <a:prstGeom prst="rect">
            <a:avLst/>
          </a:prstGeom>
          <a:noFill/>
        </p:spPr>
        <p:txBody>
          <a:bodyPr wrap="square" rtlCol="0">
            <a:spAutoFit/>
          </a:bodyPr>
          <a:lstStyle/>
          <a:p>
            <a:pPr algn="r"/>
            <a:r>
              <a:rPr lang="en-US" sz="1000" dirty="0" err="1"/>
              <a:t>Gruhn</a:t>
            </a:r>
            <a:r>
              <a:rPr lang="en-US" sz="1000" dirty="0"/>
              <a:t>, Jennifer R., et al.  </a:t>
            </a:r>
            <a:r>
              <a:rPr lang="en-US" sz="1000" i="1" dirty="0" err="1"/>
              <a:t>PloS</a:t>
            </a:r>
            <a:r>
              <a:rPr lang="en-US" sz="1000" i="1" dirty="0"/>
              <a:t> one</a:t>
            </a:r>
            <a:r>
              <a:rPr lang="en-US" sz="1000" dirty="0"/>
              <a:t> 8.12 (2013).</a:t>
            </a:r>
          </a:p>
        </p:txBody>
      </p:sp>
      <p:pic>
        <p:nvPicPr>
          <p:cNvPr id="5" name="Picture 4"/>
          <p:cNvPicPr>
            <a:picLocks noChangeAspect="1"/>
          </p:cNvPicPr>
          <p:nvPr/>
        </p:nvPicPr>
        <p:blipFill rotWithShape="1">
          <a:blip r:embed="rId6"/>
          <a:srcRect t="38431"/>
          <a:stretch/>
        </p:blipFill>
        <p:spPr>
          <a:xfrm>
            <a:off x="8231941" y="2405798"/>
            <a:ext cx="3681051" cy="2471651"/>
          </a:xfrm>
          <a:prstGeom prst="rect">
            <a:avLst/>
          </a:prstGeom>
        </p:spPr>
      </p:pic>
      <p:sp>
        <p:nvSpPr>
          <p:cNvPr id="16" name="TextBox 15"/>
          <p:cNvSpPr txBox="1"/>
          <p:nvPr/>
        </p:nvSpPr>
        <p:spPr>
          <a:xfrm>
            <a:off x="4481463" y="5021865"/>
            <a:ext cx="1364020" cy="254369"/>
          </a:xfrm>
          <a:prstGeom prst="rect">
            <a:avLst/>
          </a:prstGeom>
          <a:noFill/>
        </p:spPr>
        <p:txBody>
          <a:bodyPr wrap="square" rtlCol="0">
            <a:spAutoFit/>
          </a:bodyPr>
          <a:lstStyle/>
          <a:p>
            <a:r>
              <a:rPr lang="en-US" sz="1000" dirty="0" err="1" smtClean="0"/>
              <a:t>Stapley</a:t>
            </a:r>
            <a:r>
              <a:rPr lang="en-US" sz="1000" dirty="0" smtClean="0"/>
              <a:t> et. al 2017</a:t>
            </a:r>
            <a:endParaRPr lang="en-US" sz="1000" dirty="0"/>
          </a:p>
        </p:txBody>
      </p:sp>
      <p:sp>
        <p:nvSpPr>
          <p:cNvPr id="18" name="TextBox 17"/>
          <p:cNvSpPr txBox="1"/>
          <p:nvPr/>
        </p:nvSpPr>
        <p:spPr>
          <a:xfrm>
            <a:off x="-604886" y="1461467"/>
            <a:ext cx="5086349" cy="830997"/>
          </a:xfrm>
          <a:prstGeom prst="rect">
            <a:avLst/>
          </a:prstGeom>
          <a:noFill/>
        </p:spPr>
        <p:txBody>
          <a:bodyPr wrap="square" rtlCol="0">
            <a:spAutoFit/>
          </a:bodyPr>
          <a:lstStyle/>
          <a:p>
            <a:pPr algn="ctr"/>
            <a:r>
              <a:rPr lang="en-US" sz="2400" dirty="0" smtClean="0"/>
              <a:t>MR – help or hinder selection</a:t>
            </a:r>
          </a:p>
          <a:p>
            <a:pPr algn="ctr"/>
            <a:r>
              <a:rPr lang="en-US" sz="2400" dirty="0" smtClean="0"/>
              <a:t>Major source of genetic variation</a:t>
            </a:r>
          </a:p>
        </p:txBody>
      </p:sp>
    </p:spTree>
    <p:extLst>
      <p:ext uri="{BB962C8B-B14F-4D97-AF65-F5344CB8AC3E}">
        <p14:creationId xmlns:p14="http://schemas.microsoft.com/office/powerpoint/2010/main" val="274559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interpretations)</a:t>
            </a:r>
            <a:endParaRPr lang="en-US" dirty="0"/>
          </a:p>
        </p:txBody>
      </p:sp>
      <p:sp>
        <p:nvSpPr>
          <p:cNvPr id="3" name="Content Placeholder 2"/>
          <p:cNvSpPr>
            <a:spLocks noGrp="1"/>
          </p:cNvSpPr>
          <p:nvPr>
            <p:ph idx="1"/>
          </p:nvPr>
        </p:nvSpPr>
        <p:spPr/>
        <p:txBody>
          <a:bodyPr>
            <a:normAutofit/>
          </a:bodyPr>
          <a:lstStyle/>
          <a:p>
            <a:r>
              <a:rPr lang="en-US" dirty="0"/>
              <a:t>My interpretation for the weak association between MLH1 mean and variance indicates that </a:t>
            </a:r>
            <a:r>
              <a:rPr lang="en-US" b="1" dirty="0"/>
              <a:t>the meiotic 'regulation' for COs per cell is conserved across strains and inherently different between sexes. </a:t>
            </a:r>
          </a:p>
          <a:p>
            <a:pPr marL="0" indent="0">
              <a:buNone/>
            </a:pPr>
            <a:r>
              <a:rPr lang="en-US" dirty="0" smtClean="0"/>
              <a:t>1. What these results tell us about the mechanism</a:t>
            </a:r>
          </a:p>
          <a:p>
            <a:r>
              <a:rPr lang="en-US" dirty="0" smtClean="0"/>
              <a:t>-timing of MLH1 (life-span of observed foci)</a:t>
            </a:r>
            <a:endParaRPr lang="en-US" dirty="0"/>
          </a:p>
          <a:p>
            <a:r>
              <a:rPr lang="en-US" dirty="0" smtClean="0"/>
              <a:t>-(selection strength against (</a:t>
            </a:r>
            <a:r>
              <a:rPr lang="en-US" dirty="0" err="1" smtClean="0"/>
              <a:t>minium</a:t>
            </a:r>
            <a:r>
              <a:rPr lang="en-US" dirty="0" smtClean="0"/>
              <a:t> CO per </a:t>
            </a:r>
            <a:r>
              <a:rPr lang="en-US" dirty="0" err="1" smtClean="0"/>
              <a:t>chrm</a:t>
            </a:r>
            <a:r>
              <a:rPr lang="en-US" dirty="0" smtClean="0"/>
              <a:t>) is different in oogenesis and spermatogenesis</a:t>
            </a:r>
          </a:p>
          <a:p>
            <a:pPr lvl="1"/>
            <a:r>
              <a:rPr lang="en-US" dirty="0" smtClean="0"/>
              <a:t>Type II COs, alternative segregation mechanisms or </a:t>
            </a:r>
            <a:r>
              <a:rPr lang="en-US" dirty="0" err="1" smtClean="0"/>
              <a:t>annueploidy</a:t>
            </a:r>
            <a:r>
              <a:rPr lang="en-US" dirty="0" smtClean="0"/>
              <a:t> correction</a:t>
            </a:r>
            <a:endParaRPr lang="en-US" dirty="0"/>
          </a:p>
          <a:p>
            <a:r>
              <a:rPr lang="en-US" dirty="0" smtClean="0"/>
              <a:t>2. what these results tell us about (evolution) mechanism</a:t>
            </a:r>
            <a:endParaRPr lang="en-US" dirty="0"/>
          </a:p>
        </p:txBody>
      </p:sp>
    </p:spTree>
    <p:extLst>
      <p:ext uri="{BB962C8B-B14F-4D97-AF65-F5344CB8AC3E}">
        <p14:creationId xmlns:p14="http://schemas.microsoft.com/office/powerpoint/2010/main" val="3597398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3, Crossover count per cell is more variable in females </a:t>
            </a:r>
            <a:endParaRPr lang="en-US" dirty="0"/>
          </a:p>
        </p:txBody>
      </p:sp>
      <p:sp>
        <p:nvSpPr>
          <p:cNvPr id="3" name="Content Placeholder 2"/>
          <p:cNvSpPr>
            <a:spLocks noGrp="1"/>
          </p:cNvSpPr>
          <p:nvPr>
            <p:ph idx="1"/>
          </p:nvPr>
        </p:nvSpPr>
        <p:spPr/>
        <p:txBody>
          <a:bodyPr>
            <a:normAutofit fontScale="92500" lnSpcReduction="20000"/>
          </a:bodyPr>
          <a:lstStyle/>
          <a:p>
            <a:r>
              <a:rPr lang="en-US" dirty="0"/>
              <a:t>My interpretation for the weak association between MLH1 mean and variance indicates that </a:t>
            </a:r>
            <a:r>
              <a:rPr lang="en-US" b="1" dirty="0"/>
              <a:t>the meiotic 'regulation' for COs per cell is conserved across strains and inherently different between sexes. </a:t>
            </a:r>
            <a:endParaRPr lang="en-US" b="1" dirty="0" smtClean="0"/>
          </a:p>
          <a:p>
            <a:endParaRPr lang="en-US" b="1" dirty="0"/>
          </a:p>
          <a:p>
            <a:pPr marL="0" indent="0">
              <a:buNone/>
            </a:pPr>
            <a:r>
              <a:rPr lang="en-US" dirty="0" smtClean="0"/>
              <a:t>1. What these results tell us about the mechanism</a:t>
            </a:r>
          </a:p>
          <a:p>
            <a:r>
              <a:rPr lang="en-US" dirty="0" smtClean="0"/>
              <a:t>-timing of MLH1 (life-span of observed foci)</a:t>
            </a:r>
            <a:endParaRPr lang="en-US" dirty="0"/>
          </a:p>
          <a:p>
            <a:r>
              <a:rPr lang="en-US" dirty="0" smtClean="0"/>
              <a:t>-(selection strength against (</a:t>
            </a:r>
            <a:r>
              <a:rPr lang="en-US" dirty="0" err="1" smtClean="0"/>
              <a:t>minium</a:t>
            </a:r>
            <a:r>
              <a:rPr lang="en-US" dirty="0" smtClean="0"/>
              <a:t> CO per </a:t>
            </a:r>
            <a:r>
              <a:rPr lang="en-US" dirty="0" err="1" smtClean="0"/>
              <a:t>chrm</a:t>
            </a:r>
            <a:r>
              <a:rPr lang="en-US" dirty="0" smtClean="0"/>
              <a:t>) is different in oogenesis and spermatogenesis</a:t>
            </a:r>
          </a:p>
          <a:p>
            <a:pPr lvl="1"/>
            <a:r>
              <a:rPr lang="en-US" dirty="0" smtClean="0"/>
              <a:t>Type II COs, alternative segregation mechanisms or </a:t>
            </a:r>
            <a:r>
              <a:rPr lang="en-US" dirty="0" err="1" smtClean="0"/>
              <a:t>annueploidy</a:t>
            </a:r>
            <a:r>
              <a:rPr lang="en-US" dirty="0" smtClean="0"/>
              <a:t> correction</a:t>
            </a:r>
            <a:endParaRPr lang="en-US" dirty="0"/>
          </a:p>
          <a:p>
            <a:r>
              <a:rPr lang="en-US" dirty="0" smtClean="0"/>
              <a:t>2. what these results tell us about (evolution) </a:t>
            </a:r>
            <a:r>
              <a:rPr lang="en-US" dirty="0" smtClean="0"/>
              <a:t>mechanism</a:t>
            </a:r>
          </a:p>
          <a:p>
            <a:endParaRPr lang="en-US" dirty="0"/>
          </a:p>
          <a:p>
            <a:pPr marL="0" indent="0">
              <a:buNone/>
            </a:pPr>
            <a:r>
              <a:rPr lang="en-US" dirty="0" smtClean="0"/>
              <a:t>Big picture for mechanism (</a:t>
            </a:r>
            <a:r>
              <a:rPr lang="en-US" dirty="0" err="1" smtClean="0"/>
              <a:t>acentriole</a:t>
            </a:r>
            <a:r>
              <a:rPr lang="en-US" dirty="0" smtClean="0"/>
              <a:t>  spindle)</a:t>
            </a:r>
            <a:endParaRPr lang="en-US" dirty="0"/>
          </a:p>
        </p:txBody>
      </p:sp>
    </p:spTree>
    <p:extLst>
      <p:ext uri="{BB962C8B-B14F-4D97-AF65-F5344CB8AC3E}">
        <p14:creationId xmlns:p14="http://schemas.microsoft.com/office/powerpoint/2010/main" val="35056699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Concerns / caveats</a:t>
            </a:r>
            <a:endParaRPr lang="en-US" dirty="0"/>
          </a:p>
        </p:txBody>
      </p:sp>
      <p:sp>
        <p:nvSpPr>
          <p:cNvPr id="3" name="Content Placeholder 2"/>
          <p:cNvSpPr>
            <a:spLocks noGrp="1"/>
          </p:cNvSpPr>
          <p:nvPr>
            <p:ph idx="1"/>
          </p:nvPr>
        </p:nvSpPr>
        <p:spPr>
          <a:xfrm>
            <a:off x="628650" y="1825625"/>
            <a:ext cx="4972050" cy="4351338"/>
          </a:xfrm>
        </p:spPr>
        <p:txBody>
          <a:bodyPr>
            <a:normAutofit fontScale="92500" lnSpcReduction="10000"/>
          </a:bodyPr>
          <a:lstStyle/>
          <a:p>
            <a:r>
              <a:rPr lang="en-US" dirty="0" smtClean="0"/>
              <a:t>-sample sizes</a:t>
            </a:r>
          </a:p>
          <a:p>
            <a:endParaRPr lang="en-US" dirty="0" smtClean="0"/>
          </a:p>
          <a:p>
            <a:r>
              <a:rPr lang="en-US" dirty="0" smtClean="0"/>
              <a:t>-outliers (cells, mice) </a:t>
            </a:r>
          </a:p>
          <a:p>
            <a:r>
              <a:rPr lang="en-US" dirty="0"/>
              <a:t>-</a:t>
            </a:r>
            <a:r>
              <a:rPr lang="en-US" dirty="0" smtClean="0"/>
              <a:t>jack-knife permutations</a:t>
            </a:r>
          </a:p>
          <a:p>
            <a:r>
              <a:rPr lang="en-US" dirty="0" smtClean="0"/>
              <a:t>-track mice in Q12 and full dataset</a:t>
            </a:r>
          </a:p>
          <a:p>
            <a:pPr marL="0" indent="0">
              <a:buNone/>
            </a:pPr>
            <a:endParaRPr lang="en-US" dirty="0" smtClean="0"/>
          </a:p>
          <a:p>
            <a:endParaRPr lang="en-US" dirty="0" smtClean="0"/>
          </a:p>
          <a:p>
            <a:r>
              <a:rPr lang="en-US" dirty="0" smtClean="0"/>
              <a:t>-SC  connection / SC data (total SC</a:t>
            </a:r>
          </a:p>
          <a:p>
            <a:pPr lvl="1"/>
            <a:r>
              <a:rPr lang="en-US" dirty="0" smtClean="0"/>
              <a:t>Stick to broad general patterns</a:t>
            </a:r>
          </a:p>
          <a:p>
            <a:endParaRPr lang="en-US" dirty="0"/>
          </a:p>
          <a:p>
            <a:endParaRPr lang="en-US" dirty="0"/>
          </a:p>
          <a:p>
            <a:endParaRPr lang="en-US" dirty="0"/>
          </a:p>
        </p:txBody>
      </p:sp>
      <p:sp>
        <p:nvSpPr>
          <p:cNvPr id="6" name="Content Placeholder 2"/>
          <p:cNvSpPr txBox="1">
            <a:spLocks/>
          </p:cNvSpPr>
          <p:nvPr/>
        </p:nvSpPr>
        <p:spPr>
          <a:xfrm>
            <a:off x="6229350" y="1825625"/>
            <a:ext cx="57531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SC connection</a:t>
            </a:r>
          </a:p>
          <a:p>
            <a:pPr marL="0" indent="0">
              <a:buNone/>
            </a:pPr>
            <a:r>
              <a:rPr lang="en-US" dirty="0" err="1" smtClean="0"/>
              <a:t>Veller</a:t>
            </a:r>
            <a:r>
              <a:rPr lang="en-US" dirty="0" smtClean="0"/>
              <a:t> </a:t>
            </a:r>
            <a:r>
              <a:rPr lang="en-US" dirty="0" err="1" smtClean="0"/>
              <a:t>etal</a:t>
            </a:r>
            <a:r>
              <a:rPr lang="en-US" dirty="0" smtClean="0"/>
              <a:t> 2018</a:t>
            </a:r>
          </a:p>
          <a:p>
            <a:endParaRPr lang="en-US" dirty="0" smtClean="0"/>
          </a:p>
          <a:p>
            <a:pPr marL="0" indent="0">
              <a:buNone/>
            </a:pPr>
            <a:r>
              <a:rPr lang="en-US" dirty="0" smtClean="0"/>
              <a:t>Overdispersal of CO-variance across cells</a:t>
            </a:r>
          </a:p>
          <a:p>
            <a:pPr marL="0" indent="0">
              <a:buNone/>
            </a:pPr>
            <a:r>
              <a:rPr lang="en-US" dirty="0" smtClean="0"/>
              <a:t>Is facilitated via the SC / axis length</a:t>
            </a:r>
          </a:p>
          <a:p>
            <a:endParaRPr lang="en-US" dirty="0" smtClean="0"/>
          </a:p>
        </p:txBody>
      </p:sp>
    </p:spTree>
    <p:extLst>
      <p:ext uri="{BB962C8B-B14F-4D97-AF65-F5344CB8AC3E}">
        <p14:creationId xmlns:p14="http://schemas.microsoft.com/office/powerpoint/2010/main" val="34944594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Timeline </a:t>
            </a:r>
            <a:endParaRPr lang="en-US" dirty="0"/>
          </a:p>
        </p:txBody>
      </p:sp>
      <p:sp>
        <p:nvSpPr>
          <p:cNvPr id="4" name="Content Placeholder 2"/>
          <p:cNvSpPr txBox="1">
            <a:spLocks/>
          </p:cNvSpPr>
          <p:nvPr/>
        </p:nvSpPr>
        <p:spPr>
          <a:xfrm>
            <a:off x="685800" y="1774249"/>
            <a:ext cx="923405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June </a:t>
            </a:r>
          </a:p>
          <a:p>
            <a:r>
              <a:rPr lang="en-US" dirty="0" smtClean="0"/>
              <a:t>Submit Chapter 2</a:t>
            </a:r>
            <a:endParaRPr lang="en-US" dirty="0"/>
          </a:p>
          <a:p>
            <a:r>
              <a:rPr lang="en-US" dirty="0" smtClean="0"/>
              <a:t> Finish up analysis for Chapter 3</a:t>
            </a:r>
            <a:endParaRPr lang="en-US" dirty="0"/>
          </a:p>
          <a:p>
            <a:pPr marL="0" indent="0">
              <a:buNone/>
            </a:pPr>
            <a:r>
              <a:rPr lang="en-US" dirty="0" smtClean="0"/>
              <a:t>July</a:t>
            </a:r>
          </a:p>
          <a:p>
            <a:r>
              <a:rPr lang="en-US" dirty="0" smtClean="0"/>
              <a:t>Write and submit manuscript for Chapter 3</a:t>
            </a:r>
          </a:p>
          <a:p>
            <a:pPr marL="0" indent="0">
              <a:buNone/>
            </a:pPr>
            <a:r>
              <a:rPr lang="en-US" dirty="0" smtClean="0"/>
              <a:t>August-September </a:t>
            </a:r>
          </a:p>
          <a:p>
            <a:r>
              <a:rPr lang="en-US" dirty="0" smtClean="0"/>
              <a:t>Write draft for thesis Intro and Discussion</a:t>
            </a:r>
            <a:endParaRPr lang="en-US" dirty="0"/>
          </a:p>
          <a:p>
            <a:pPr marL="0" indent="0">
              <a:buNone/>
            </a:pPr>
            <a:r>
              <a:rPr lang="en-US" dirty="0" smtClean="0"/>
              <a:t>October 2020</a:t>
            </a:r>
          </a:p>
          <a:p>
            <a:r>
              <a:rPr lang="en-US" dirty="0" smtClean="0"/>
              <a:t>Final edits to thesis and defense</a:t>
            </a:r>
          </a:p>
          <a:p>
            <a:pPr marL="0" indent="0">
              <a:buNone/>
            </a:pPr>
            <a:endParaRPr lang="en-US" dirty="0" smtClean="0"/>
          </a:p>
        </p:txBody>
      </p:sp>
    </p:spTree>
    <p:extLst>
      <p:ext uri="{BB962C8B-B14F-4D97-AF65-F5344CB8AC3E}">
        <p14:creationId xmlns:p14="http://schemas.microsoft.com/office/powerpoint/2010/main" val="1418996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876527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Conservation of the genome-wide recombination rate in white-footed mice</a:t>
            </a:r>
          </a:p>
        </p:txBody>
      </p:sp>
      <p:sp>
        <p:nvSpPr>
          <p:cNvPr id="3" name="Content Placeholder 2"/>
          <p:cNvSpPr>
            <a:spLocks noGrp="1"/>
          </p:cNvSpPr>
          <p:nvPr>
            <p:ph idx="1"/>
          </p:nvPr>
        </p:nvSpPr>
        <p:spPr>
          <a:xfrm>
            <a:off x="1097280" y="1845734"/>
            <a:ext cx="5201920" cy="4023360"/>
          </a:xfrm>
        </p:spPr>
        <p:txBody>
          <a:bodyPr>
            <a:normAutofit fontScale="70000" lnSpcReduction="20000"/>
          </a:bodyPr>
          <a:lstStyle/>
          <a:p>
            <a:pPr marL="0" indent="0">
              <a:buNone/>
            </a:pPr>
            <a:r>
              <a:rPr lang="en-US" dirty="0"/>
              <a:t>-</a:t>
            </a:r>
            <a:r>
              <a:rPr lang="en-US" dirty="0" smtClean="0"/>
              <a:t> Estimates of genome-wide recombination rates (</a:t>
            </a:r>
            <a:r>
              <a:rPr lang="en-US" dirty="0" err="1" smtClean="0"/>
              <a:t>gwRRs</a:t>
            </a:r>
            <a:r>
              <a:rPr lang="en-US" dirty="0" smtClean="0"/>
              <a:t>) from mice in a natural population  -- compared to lab raised mice</a:t>
            </a:r>
          </a:p>
          <a:p>
            <a:r>
              <a:rPr lang="en-US" dirty="0" smtClean="0"/>
              <a:t>- no evidence of difference between wild and lab raised </a:t>
            </a:r>
            <a:r>
              <a:rPr lang="en-US" dirty="0" err="1" smtClean="0"/>
              <a:t>gwRRs</a:t>
            </a:r>
            <a:endParaRPr lang="en-US" dirty="0" smtClean="0"/>
          </a:p>
          <a:p>
            <a:r>
              <a:rPr lang="en-US" dirty="0" smtClean="0"/>
              <a:t>  -Fits a model of stabilizing selection acting on the male-specific </a:t>
            </a:r>
            <a:r>
              <a:rPr lang="en-US" dirty="0" err="1" smtClean="0"/>
              <a:t>gwRR</a:t>
            </a:r>
            <a:r>
              <a:rPr lang="en-US" dirty="0" smtClean="0"/>
              <a:t>.</a:t>
            </a:r>
          </a:p>
          <a:p>
            <a:endParaRPr lang="en-US" dirty="0"/>
          </a:p>
          <a:p>
            <a:r>
              <a:rPr lang="en-US" dirty="0" smtClean="0"/>
              <a:t>(other estimates of </a:t>
            </a:r>
            <a:r>
              <a:rPr lang="en-US" dirty="0" err="1" smtClean="0"/>
              <a:t>gwRR</a:t>
            </a:r>
            <a:r>
              <a:rPr lang="en-US" dirty="0" smtClean="0"/>
              <a:t> from natural populations)</a:t>
            </a:r>
          </a:p>
          <a:p>
            <a:r>
              <a:rPr lang="en-US" dirty="0" smtClean="0"/>
              <a:t>-</a:t>
            </a:r>
            <a:r>
              <a:rPr lang="en-US" dirty="0" err="1" smtClean="0"/>
              <a:t>D.psudobscura</a:t>
            </a:r>
            <a:r>
              <a:rPr lang="en-US" dirty="0" smtClean="0"/>
              <a:t> (directional / adaptation)</a:t>
            </a:r>
          </a:p>
          <a:p>
            <a:r>
              <a:rPr lang="en-US" dirty="0" smtClean="0"/>
              <a:t>-</a:t>
            </a:r>
            <a:r>
              <a:rPr lang="en-US" dirty="0" err="1" smtClean="0"/>
              <a:t>Soay</a:t>
            </a:r>
            <a:r>
              <a:rPr lang="en-US" dirty="0" smtClean="0"/>
              <a:t> Sheep (Heterochiasmy  / male-biased?)</a:t>
            </a:r>
          </a:p>
          <a:p>
            <a:r>
              <a:rPr lang="en-US" dirty="0" smtClean="0"/>
              <a:t>-Red Deer (?)</a:t>
            </a:r>
            <a:endParaRPr lang="en-US" dirty="0"/>
          </a:p>
        </p:txBody>
      </p:sp>
      <p:pic>
        <p:nvPicPr>
          <p:cNvPr id="6" name="Picture 5"/>
          <p:cNvPicPr>
            <a:picLocks noChangeAspect="1"/>
          </p:cNvPicPr>
          <p:nvPr/>
        </p:nvPicPr>
        <p:blipFill rotWithShape="1">
          <a:blip r:embed="rId3"/>
          <a:srcRect b="41438"/>
          <a:stretch/>
        </p:blipFill>
        <p:spPr>
          <a:xfrm>
            <a:off x="6427111" y="1845734"/>
            <a:ext cx="5469467" cy="2255465"/>
          </a:xfrm>
          <a:prstGeom prst="rect">
            <a:avLst/>
          </a:prstGeom>
        </p:spPr>
      </p:pic>
      <p:pic>
        <p:nvPicPr>
          <p:cNvPr id="7" name="Picture 2" descr="Peromyscus leucopus "/>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497" r="18209"/>
          <a:stretch/>
        </p:blipFill>
        <p:spPr bwMode="auto">
          <a:xfrm>
            <a:off x="10584184" y="4209573"/>
            <a:ext cx="1312394" cy="1585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04849" y="5825591"/>
            <a:ext cx="3100494" cy="523220"/>
          </a:xfrm>
          <a:prstGeom prst="rect">
            <a:avLst/>
          </a:prstGeom>
          <a:noFill/>
        </p:spPr>
        <p:txBody>
          <a:bodyPr wrap="square" rtlCol="0">
            <a:spAutoFit/>
          </a:bodyPr>
          <a:lstStyle/>
          <a:p>
            <a:pPr algn="r"/>
            <a:r>
              <a:rPr lang="en-US" sz="1400" dirty="0" smtClean="0"/>
              <a:t>Dr. Gabor </a:t>
            </a:r>
            <a:r>
              <a:rPr lang="en-US" sz="1400" dirty="0" err="1" smtClean="0"/>
              <a:t>Szalai</a:t>
            </a:r>
            <a:r>
              <a:rPr lang="en-US" sz="1400" dirty="0" smtClean="0"/>
              <a:t> and Janet </a:t>
            </a:r>
            <a:r>
              <a:rPr lang="en-US" sz="1400" dirty="0" err="1" smtClean="0"/>
              <a:t>Crossland</a:t>
            </a:r>
            <a:r>
              <a:rPr lang="en-US" sz="1400" dirty="0" smtClean="0"/>
              <a:t>, </a:t>
            </a:r>
          </a:p>
          <a:p>
            <a:pPr algn="r"/>
            <a:r>
              <a:rPr lang="en-US" sz="1400" dirty="0" err="1" smtClean="0"/>
              <a:t>Peromyscus</a:t>
            </a:r>
            <a:r>
              <a:rPr lang="en-US" sz="1400" dirty="0" smtClean="0"/>
              <a:t> Stock Center</a:t>
            </a:r>
            <a:endParaRPr lang="en-US" sz="1400" dirty="0"/>
          </a:p>
        </p:txBody>
      </p:sp>
    </p:spTree>
    <p:extLst>
      <p:ext uri="{BB962C8B-B14F-4D97-AF65-F5344CB8AC3E}">
        <p14:creationId xmlns:p14="http://schemas.microsoft.com/office/powerpoint/2010/main" val="386914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 data</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5937" y="2792904"/>
            <a:ext cx="3371429" cy="30761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487" y="2772927"/>
            <a:ext cx="3600450" cy="3333750"/>
          </a:xfrm>
          <a:prstGeom prst="rect">
            <a:avLst/>
          </a:prstGeom>
        </p:spPr>
      </p:pic>
    </p:spTree>
    <p:extLst>
      <p:ext uri="{BB962C8B-B14F-4D97-AF65-F5344CB8AC3E}">
        <p14:creationId xmlns:p14="http://schemas.microsoft.com/office/powerpoint/2010/main" val="2368444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 Spindle based selection model</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75860" y="2066256"/>
            <a:ext cx="4523522" cy="4351338"/>
          </a:xfrm>
        </p:spPr>
      </p:pic>
      <p:sp>
        <p:nvSpPr>
          <p:cNvPr id="6" name="TextBox 5"/>
          <p:cNvSpPr txBox="1"/>
          <p:nvPr/>
        </p:nvSpPr>
        <p:spPr>
          <a:xfrm>
            <a:off x="5534614" y="2984958"/>
            <a:ext cx="1070723" cy="261610"/>
          </a:xfrm>
          <a:prstGeom prst="rect">
            <a:avLst/>
          </a:prstGeom>
          <a:solidFill>
            <a:schemeClr val="bg1"/>
          </a:solidFill>
          <a:ln>
            <a:solidFill>
              <a:schemeClr val="tx1"/>
            </a:solidFill>
          </a:ln>
        </p:spPr>
        <p:txBody>
          <a:bodyPr wrap="square" rtlCol="0">
            <a:spAutoFit/>
          </a:bodyPr>
          <a:lstStyle/>
          <a:p>
            <a:r>
              <a:rPr lang="en-US" sz="1100" dirty="0" smtClean="0"/>
              <a:t>Kinetochores</a:t>
            </a:r>
            <a:endParaRPr lang="en-US" sz="1100" dirty="0"/>
          </a:p>
        </p:txBody>
      </p:sp>
      <p:grpSp>
        <p:nvGrpSpPr>
          <p:cNvPr id="18" name="Group 17"/>
          <p:cNvGrpSpPr/>
          <p:nvPr/>
        </p:nvGrpSpPr>
        <p:grpSpPr>
          <a:xfrm>
            <a:off x="5835316" y="2203194"/>
            <a:ext cx="4499810" cy="3976557"/>
            <a:chOff x="5835316" y="2203194"/>
            <a:chExt cx="4499810" cy="3976557"/>
          </a:xfrm>
        </p:grpSpPr>
        <p:cxnSp>
          <p:nvCxnSpPr>
            <p:cNvPr id="8" name="Straight Arrow Connector 7"/>
            <p:cNvCxnSpPr/>
            <p:nvPr/>
          </p:nvCxnSpPr>
          <p:spPr>
            <a:xfrm flipH="1">
              <a:off x="5835316" y="3609474"/>
              <a:ext cx="770021" cy="300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9399715" y="2203194"/>
              <a:ext cx="935411" cy="366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6866022" y="5917561"/>
              <a:ext cx="834189" cy="26219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9334804" y="5158952"/>
              <a:ext cx="935411" cy="3669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866021" y="1743090"/>
            <a:ext cx="2148684" cy="646331"/>
          </a:xfrm>
          <a:prstGeom prst="rect">
            <a:avLst/>
          </a:prstGeom>
          <a:solidFill>
            <a:schemeClr val="bg1"/>
          </a:solidFill>
          <a:ln>
            <a:solidFill>
              <a:schemeClr val="tx1"/>
            </a:solidFill>
          </a:ln>
        </p:spPr>
        <p:txBody>
          <a:bodyPr wrap="square" rtlCol="0">
            <a:spAutoFit/>
          </a:bodyPr>
          <a:lstStyle/>
          <a:p>
            <a:r>
              <a:rPr lang="en-US" dirty="0" smtClean="0"/>
              <a:t>Sister-cohesion distal to chiasmata</a:t>
            </a:r>
            <a:endParaRPr lang="en-US" dirty="0"/>
          </a:p>
        </p:txBody>
      </p:sp>
      <p:sp>
        <p:nvSpPr>
          <p:cNvPr id="16" name="TextBox 15"/>
          <p:cNvSpPr txBox="1"/>
          <p:nvPr/>
        </p:nvSpPr>
        <p:spPr>
          <a:xfrm>
            <a:off x="5859595" y="5071517"/>
            <a:ext cx="1612232" cy="646331"/>
          </a:xfrm>
          <a:prstGeom prst="rect">
            <a:avLst/>
          </a:prstGeom>
          <a:solidFill>
            <a:schemeClr val="bg1"/>
          </a:solidFill>
          <a:ln>
            <a:solidFill>
              <a:schemeClr val="tx1"/>
            </a:solidFill>
          </a:ln>
        </p:spPr>
        <p:txBody>
          <a:bodyPr wrap="square" rtlCol="0">
            <a:spAutoFit/>
          </a:bodyPr>
          <a:lstStyle/>
          <a:p>
            <a:pPr algn="r"/>
            <a:r>
              <a:rPr lang="en-US" dirty="0" smtClean="0"/>
              <a:t>2CO chromosome</a:t>
            </a:r>
            <a:endParaRPr lang="en-US" dirty="0"/>
          </a:p>
        </p:txBody>
      </p:sp>
      <p:sp>
        <p:nvSpPr>
          <p:cNvPr id="17" name="TextBox 16"/>
          <p:cNvSpPr txBox="1"/>
          <p:nvPr/>
        </p:nvSpPr>
        <p:spPr>
          <a:xfrm>
            <a:off x="9212179" y="2923402"/>
            <a:ext cx="1612232" cy="646331"/>
          </a:xfrm>
          <a:prstGeom prst="rect">
            <a:avLst/>
          </a:prstGeom>
          <a:solidFill>
            <a:schemeClr val="bg1"/>
          </a:solidFill>
          <a:ln>
            <a:solidFill>
              <a:schemeClr val="tx1"/>
            </a:solidFill>
          </a:ln>
        </p:spPr>
        <p:txBody>
          <a:bodyPr wrap="square" rtlCol="0">
            <a:spAutoFit/>
          </a:bodyPr>
          <a:lstStyle/>
          <a:p>
            <a:r>
              <a:rPr lang="en-US" dirty="0"/>
              <a:t>1</a:t>
            </a:r>
            <a:r>
              <a:rPr lang="en-US" dirty="0" smtClean="0"/>
              <a:t>CO chromosome</a:t>
            </a:r>
            <a:endParaRPr lang="en-US" dirty="0"/>
          </a:p>
        </p:txBody>
      </p:sp>
      <p:sp>
        <p:nvSpPr>
          <p:cNvPr id="19" name="TextBox 18"/>
          <p:cNvSpPr txBox="1"/>
          <p:nvPr/>
        </p:nvSpPr>
        <p:spPr>
          <a:xfrm>
            <a:off x="249975" y="1943752"/>
            <a:ext cx="4291660" cy="1569660"/>
          </a:xfrm>
          <a:prstGeom prst="rect">
            <a:avLst/>
          </a:prstGeom>
          <a:noFill/>
        </p:spPr>
        <p:txBody>
          <a:bodyPr wrap="square" rtlCol="0">
            <a:spAutoFit/>
          </a:bodyPr>
          <a:lstStyle/>
          <a:p>
            <a:r>
              <a:rPr lang="en-US" sz="2400" dirty="0" smtClean="0"/>
              <a:t>The number and position of </a:t>
            </a:r>
            <a:r>
              <a:rPr lang="en-US" sz="2400" dirty="0" smtClean="0"/>
              <a:t>crossovers (chiasmata) effect </a:t>
            </a:r>
            <a:r>
              <a:rPr lang="en-US" sz="2400" dirty="0" smtClean="0"/>
              <a:t>the amount sister cohesion with tension at metaphase I</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76" y="3909794"/>
            <a:ext cx="4174163" cy="2347966"/>
          </a:xfrm>
          <a:prstGeom prst="rect">
            <a:avLst/>
          </a:prstGeom>
        </p:spPr>
      </p:pic>
      <p:sp>
        <p:nvSpPr>
          <p:cNvPr id="5" name="TextBox 4"/>
          <p:cNvSpPr txBox="1"/>
          <p:nvPr/>
        </p:nvSpPr>
        <p:spPr>
          <a:xfrm>
            <a:off x="249975" y="6211669"/>
            <a:ext cx="4844375" cy="276999"/>
          </a:xfrm>
          <a:prstGeom prst="rect">
            <a:avLst/>
          </a:prstGeom>
          <a:noFill/>
        </p:spPr>
        <p:txBody>
          <a:bodyPr wrap="square" rtlCol="0">
            <a:spAutoFit/>
          </a:bodyPr>
          <a:lstStyle/>
          <a:p>
            <a:r>
              <a:rPr lang="en-US" sz="1200" dirty="0"/>
              <a:t>Lee, J. (2020).  </a:t>
            </a:r>
            <a:r>
              <a:rPr lang="en-US" sz="1200" i="1" dirty="0"/>
              <a:t>Reproductive Medicine and Biology</a:t>
            </a:r>
            <a:r>
              <a:rPr lang="en-US" sz="1200" dirty="0"/>
              <a:t>, </a:t>
            </a:r>
            <a:r>
              <a:rPr lang="en-US" sz="1200" i="1" dirty="0"/>
              <a:t>19</a:t>
            </a:r>
            <a:r>
              <a:rPr lang="en-US" sz="1200" dirty="0"/>
              <a:t>(1), 32-41.</a:t>
            </a:r>
            <a:endParaRPr lang="en-US" sz="1200" dirty="0"/>
          </a:p>
        </p:txBody>
      </p:sp>
    </p:spTree>
    <p:extLst>
      <p:ext uri="{BB962C8B-B14F-4D97-AF65-F5344CB8AC3E}">
        <p14:creationId xmlns:p14="http://schemas.microsoft.com/office/powerpoint/2010/main" val="954378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3, </a:t>
            </a:r>
            <a:r>
              <a:rPr lang="en-US" dirty="0" smtClean="0"/>
              <a:t>Correlation of variation and mean recombination rates</a:t>
            </a:r>
            <a:endParaRPr lang="en-US" dirty="0"/>
          </a:p>
        </p:txBody>
      </p:sp>
      <p:sp>
        <p:nvSpPr>
          <p:cNvPr id="4" name="AutoShape 2" descr="data:image/png;base64,iVBORw0KGgoAAAANSUhEUgAAAwAAAAHgCAMAAAAlhPoXAAABj1BMVEUAAAAAACsAAFUAAP8AKysAK1UAK4AAVYAAVaoA/wArAAArACsrAFUrKwArKysrK1UrK4ArVVUrVYArVaorgIArgKorgNQzMzNNTU1NTWtNTYhNa4hNa6ZNiMRVAABVKwBVKytVK4BVVQBVVStVVVVVVYBVgIBVgKpVgNRVqqpVqtRVqv9WtOlfnqBrTU1ra2triKZriMRrpuGAKwCAKyuAVQCAVSuAVVWAgFWAgKqAqqqAqtSA1KqA1NSA1P+ITU2Ia02Ia2uIpsSIpuGIxOGIxP+LAACLOjqLPi+ma02ma2umiGumxOGm4f+qVQCqVSuqVVWqgCuqgFWqgICqqoCqqqqqqtSq1ICq1NSq1P+q/6qq/9Sq//+t2ObEiE3EiGvE4f/E///UgCvUgFXUqlXUqoDUqqrUqtTU1IDU1KrU1NTU1P/U/6rU/9TU///hpmvhxIjhxKbh///r6+vuAADy8vL/FJP/abT/clb/qlX/xIj/1ID/1Kr/1NT/4ab/4cT//6r//8T//9T//+H///8S+vfzAAAACXBIWXMAAB2HAAAdhwGP5fFlAAAgAElEQVR4nO2djXsbx3Xul7qUwotW0rWcKFAsU7qxE7WizTrmjRJft5bTxrlWnaxqp0mtNqZtVOytolSKVdUOREqiQPzhnc/9HnDOzlnsgPu+z2OTABcvjuacH3ZmdrCTzCGIXf9FUp+RJn2+OXRSBQCgQQsAQIMWAIAGLQAADVoAABq0AAA0aAEAaNACANCgBQCgQQsAQINWMAAHN84mSXLu2oOuIwUAUAcKBGB2IzFau95xpAAA6kCNdf6mkBcAs51k7dp98cu9q0my1W2kAADqQK76byag+uo0OX3H/DpJznTbCwIAUAdy1n8jAZUX74/W3rO/H27mv3eiLgGYyk7cqd8Vn0rlU+qkNkmSjcrx+6My7uJMWD4BMnwcHG4mHbVoLVqPl/z66ki0x/pL73Y+1luy3PXfREDlxZNiZTztONLOASgVhSi/AACqf2+jiACY3U4yrf1FJzH1phAAREN23O8vqnsANmrPtARA0nOCAJDHF9RxV3fJCgGg815PSR0DsD4q9YHSZO1sWwAONuMuEyoAsjd4XvV9nu5dEb9f7CqwPhQGgCmZif5o6LZhOgbgzI+LH7ji4/dbOy0BuDuK/HOSCID4x+apnQkalvmx17nqRe4/CM7OACcCgLvFf4B44no7AA7klZGzJwmASekfI198kk4BDVXuPQ1aHgNMVhyAP2wW8pwmp/6lFQDy4zK5OD1hAFwsP6w2xyqrqcy9L4SVZoFWHYAHaX5uFyWyMWsLwOk78yYASjapLaq9G2p6UV1N1AdtzW6PkrXz7xUGwZWDUvlmB/K59cIKlNknZ1VfPX9HdcjahTvzinS08trl2oVP1TOlAXdam9J1VXzpDST6G1nzLHN6JEiNde5U5cXF6wCrD8A0/6QTGdxqCcCfXbd+ldeIIstG2bbgDq5ks4v65RIAdQViLQegdpCsUDsxmSXgX0eVSZp87vLlSigqWtNtTS48MJb2316M0zZO0rTOpfoGExuN9F+Zk0QQAMUrwQc7qw7AYd4HmogaaAdAwa/6JoVPVvN3fbGhWMnivc6ZMrYA1A9K7UGFep8klWeKc5eV8OWfXi8fXvgHTavHK6fTtStgtTeQTyiTSfWiYswKA0CuBVJn0Xs3ss+nrtQ5APIfoz9PZQ9ofgwANR0LQKGyDAtyRuX6A9l7sRMtqo6/82D+9H52lqgfpE4RsuOhzg1bNqDT75pP5czpZdFnepo9k0mX7hlrcFE/lf/bq90Xg+DaS//3fuHZ+huY6aJV6gCFrwbNrxHW+5q86hyAfLQne0D8AOQdbdPLkIW1VX7BJK9Wc3jDQWl2kPyjZSI/FdiTS/6y8geyAkD/k+Sspvpj8d9e+/jO1/wmF+wYo+kNUtN1W50OEMP3AZ5+Ik/H2QCtO3UPQNYPkD0gfgDyIjOOhaNs92uS9+oNAA0HpXlFp9qpUI3mZcWgq6Na+S+zBvaVhX97U/k+/ST7F59+d149zr6B4jGNegaspmAAlqbuAbD9ANUDOg4A+hgge1VzL8N+EBfKvXLFyR6U5gHVUTIqFv200gcqTeWn5T6Qe4p0tveTsxoBe86pv4FeQLJSF8oAgJQpIPMRrXpAHQBgi6zy6tnv//Eno7wnYt+rDEDxoMKUTQ5Aw8C1oI3qH7No7Tvm//YFA9jZ3lVzsnO8QZoBsioCAFKmYE1lqh5QBwDYT8rClaV7N87aEnIDUD2oDkAtxGp9VqPN0bLsmP7V5Lj6leNmfbZsegPZCVqdGSApACBlClZXhvi/ecANgC6yvP7yGf4FANQPYgUge2lq/u3VDkzVW/zb9YFNbzDFGaAzLQEAdR1KZtj0irkB0EWW9VfM9OK5l3742z9sugBoOMgTAOdUZGMXSJ+eGr7IUJ1E0nE1v4EOFmOATrQMAET+N0RJlIeDjACoIsuGjxMzwz+fFwfBFQAaDmocA2Tvp59KF3wQNw2CzempoQdUndY3cTW+gRye/xizQN1oGQCI0pCL4MpzNYwAyN7VH7KlBoUamjq7QA0H1QEoTIOaUCZlJGqzQPaPukNjwln7m3oPqHS0cZNRNL2BCrC0ejp+AQCprGBFKn+4qfPXBQDy7PJTWx+FD+J95yxQ00F1AAoXwgwlhTIs1HgebSGGwhqIb282xC379Weyq5x7Zs1bwxsYDFfrGwMAQCorWHWFK1/SxQ5AwT9f5KAWEyw4A1QPagAgWwrxsa1tOSF5+lOzgqJphCyXMexlaymypxs+vPXSi08f2GnQ7LJv5Q3S/CL06nSCAIBUVrCqCPJfLQDV+Y7WAKiyKXQ/ClJY1AFoOKgBgMWL4SoTk+XFcHnFTxwD2FlaaoDCoqHSG0ztn6bJghF4bAIAUnnB5otxugGgVByZ89pfGoOGadD6QU0AmC9iFvDKF/CcrqzSKi2HLnzi79fOFVZ3CxRma74qb5CtSyqt1YheAEAqL9i8w9wNAOXV9vobJfIL5/X5zPz7ANWDGgFo+ELMPfU9muIzxWhlb6b8bZlFc6d7N9QK7HOlNV+lNyisAVql9XAAALKqfRVmCAIAkFVtRdEQBAAgo4ZlEAMQAIC05HebVmf2kk0AAJpnk60rM3nJJwAAzedmFdsKrWBgEwCA5rr/s971Hj9RCgBAgxYAgAYtAAANWgAAGrQAADRoAQBo0AIA0KAFAKBBCwBAgxYAgAYtAAANWkEAZPukShW/vb01n1Y3g5jPC8+1EQCAOlBXAGR/Knw/NA1abggAoA7UWOefCbUAoHTP7x3z7aJpsj6yN+oI+sIRAIA6kKv+mwmovHgBAPNJYrc0/I4p/MoBVHUHwH82qPlZsphcEIzLxZE8fznrv5GAyosXAbA/MredX3tvYrdtC/rCBQAItuFxiT8YSvLd9d9EQOXFiwA43DT3Wz7zwLCQhn3jDgAE2/C4xB8MJfmdATBPzX3NNsxhpYNbCAAE2/C4xB8MJfmcAJRuniZGv3orqS3DgjkPtBYACLbhcYk/GEryuwNAFfz+SN9L/mI+Km4rABBsw+MSfzCU5NeLnGkQLD781d7TG+ZPgZOgAIDBhscl/mAoyW+ocp5pUPGRLypeD3zlcWZQ3F4AINiGxyX+YCjJbypzjgthczUIsAcIDqahd51pBcBX74/Hl/72kX5w9NH2ePzWF7WD/FuWniAeFwTjcukGAKcqL14MwOHmxtTcbE9Ufxp638k2ADwcK73ypXzw4qZ68L0vq0f5tyw9QTwuCMblEjMA8/TMj83H/v7oWzuhd95uAcCz7Us/n8+fvz9+VT7aHV/+Yv781vjyo8ph/i1LTxCPC4JxuUQNwGTtbGGzidA7b7cAYHf8tvzxbFt+6uv/i/PApV9VDvNvWXqCeFwQjMulbwAK6z+Lq0GzHecsE2n4jVfbD4Jf3JSl/1CfB8TPtyt/929ZeoJ4XBCMyyVqAMTnfr7FbfDeI+0BeLYtez274w/UoycGhFz+LUtPEI8LgnG59AvAUtUagD9uy9I/umW6PhoHqe8asYQHraZOPAC74/GlX84BANSskw7A0d//1fb40t+VAKhOhPqfW+mnaB4XBONyQRfIQ1/JPlDDGcDKv2XpCeJxQTAuFwDgoyfjy48AwHCCodTGIABQNY9ZoMEEQ6mNkwzA0S1T8woAO/+P6wCBLvEHQymSkwyA+NB/Nf+JK8GDCYZSIycagGfb4x89mh99PpY1L84Hr2AtEINL/MFQauREAyD6+0qXVE/oOVaDsrjEHwylRE42APPnPxPlb78C8PwjUf9vVT//AQDRJf5gKBVywgHwkn/L0hPE44JgXC4AgEH+LUtPEI8LgnG5AAAG+bcsPUE8LgjG5QIAGOTfsvQE8bggGJcLAGCQf8vSE8TjgmBcLgCAQf4tS08QjwuCcbkAAAb5tyw9QTwuCMblAgAY5N+y9ATxuCAYlwsAYJB/y9ITxOOCYFwuAIBB/i1LTxCPC4JxuQAABvm3LD1BPC4IxuUCABjk37L0BPG4IBiXCwBgkH/L0hPE44JgXC4AgEH+LUtPEI8LgnG5AAAG+bcsPUE8LgjG5QIAGOTfsvQE8bggGJcLAGCQf8vSE8TjgmBcLgCAQf4tS08QjwuCcbn0C0B2Q+j1aw/mpX0i5c3Q83tHr7+c7Rxw74Y4aO3CHXqZAoBgGx6X+IOhJJ8HAH1DdCcAib05utwoQ4u+YRgACLbhcYk/GEryG+v8fwj5AWA2wNgbyYqu7BGT7x8j/ryhn0nWr4tDnt5uQQAACLbhcYk/GEryXfXfTEDlxXnFqw0wnACY/bLnabZjzIS+YQYACLbhcYk/GErynfXfSEDlxXnFq2J3A6B/NRhIFTaP8RUACLbhcYk/GEry3fXfREDlxd4A6B2S0kLRPyXvmg0Agm14XOIPhpJ8JgDUhsAuAGZ31RhAfOqHbJQHAIJteFziD4aSfBYAZIVfrE0KFWeB9OOgvbIBQLANj0v8wVCSHwiAaxq0DICa+gEA7V0QjMul70GwqfDz7+qHDV2g2cdJtls2AGjpgmBcLrFMgzY9tGOAidkkG2OA1i4IxuUSyYWwxofZIDhNLAkb2R+nycvEeSAAEGzD4xJ/MJTkN9a5U5UXewIgBgMb+u/51a+0AIOfAECwDY9L/MFQkr8MALJOUH4l+G5CHg8AgGAbHpf4g6EkfykAiN7/GT0PpCeEDm5gLRDJBcG4XCIDoDTxX1oLpAv+4ApWg7ZxQTAulxUBIBsHz/eu4vsAdBcE43LpF4ClCgAE2/C4xB8MJfkAAAAQXeIPhpJ8AAAAiC7xB0NJPgAAAESX+IOhJB8AAACiS/zBUJIPAKBBCwDgDEB0iT8YSvIBAAAgusQfDCX5AAAAEF3iD4aSfAAAAIgu8QdDST4AAABEl/iDoSQfAAAAokv8wVCSDwAAANEl/mAoyQcAAIDoEn8wlOQDAABAdIk/GEryAQAAILrEHwwl+QAAABBd4g+GknwAAACILvEHQ0k+AAAARJf4g6EkHwAAAKJL/MFQkg8AAADRJf5gKMkHAACA6BJ/MJTkAwAAQHSJPxhK8gEAACC6xB8MJfkAAAAQXeIPhpJ8AAAAiC7xB0NJPgAAAESX+IOhJB8AAACiS/zBUJIPAAAA0SX+YCjJDwIgux30+rUHctcju+lLmtjdwORz2W6R567dDyhTABBsw+MSfzCU5PMAUL4duqx4w4LcHL6wX/Da9fZlCgCCbXhc4g+GkvzGOn8s5AeA2R9gT26AkW2DOk3W7Q7a8qkMjHs3koB9IgFAsA2PS/zBUJLvqv9mAiovzjfImMoNMCamvNPkO4YFdUBho4xJku+ZQVUVgMOr5+o638bev2XpCeJxQTAuly4AePzYSUDlxTkAqsj3Rxv697X3JnoPJPWjAEDIVsE1APKeVa5WfPm3LD1BPC4IxuXSAQCPH7sJqLy4AsDhpnoonzUspLLei1slTci7o2aqdYHUhmM4AxBseFziD4aSfCYApmobyFR1fCZq5kcWffH/1VeQVR8DiPNJ0N7zVv4tS08QjwuCcbnEAcDsrt4FcirrUXdzFAv6PFAGoPUgoGEQLN6q/Zgil3/L0hPE44JgXC59A1CcBjUFr2tc9f71qLg7AGQArbtUufxblp4gHhcE43LpexBsyv/8u+rxbEdwoLv58uRg5kU7BEC8GXnH+br8W5aeIB4XBONyiWUa1GgiyjHNPvbNoLgIgB4rtFIjALP/c46+5XZV/i1LTxCPC4JxuURyIcxKDAJsuQsOpnoutKtZIDb5tyw9QTwuCMbl0vdSiAoAh5sb9jNeVL+eFCoCcLjJdx2AT/4tS08QjwuCcblEBsA8PfNj/bEv/vatHV34BQBut+8BAYBwGx6X+IOhJJ8ZgMnaWTMqlZP0urtjAZjduxoyZAUAwTY8LvEHQ0k+MwD7o+wzPlsTXVwNGnDdCgAE2/C4xB8MJfnMAIjPfTsrM00Kq6PN9wFa93/mdQBmP3m9rh+0eQf/lqUniMcFwbhc+gVgqcJiuGAbHpf4g6EkHwAAAKJL/MFQkr+6AFgJENxl/9XPxuNLb32hHxx9tD0e2wcF+bcsPUE8LgjG5QIAFgLw+Vjp0q/kgxc31YPvfVk9yr9l6QnicUEwLhcAsAiAJ+NLP5/Pn9/SRb87vvyFfHD5UeUw/5alJ4jHBcG4XADAAgCObo0/kD/FR7/4+WxbYfDipj4fFOTfsvQE8bggGJcLAFgAwIubpruzO357Pn84flU9eCgflOTfsvQE8bggGJcLAFg8CNZSAOzq04HoF71a+bN/y9ITxOOCYFwuAMADANXrObpluj7Ptu0g4LtGjEFCq6YhAKA6PwAAatIAAHiipkELAFQnQv3PrfRTNI8LgnG5oAt0LABPti/Jzn/DGcDKv2XpCeJxQTAuFwBwHAAPzWUwADCcYChltboA+K0F+nxsp/0xCzSYYChldbIBONodv2I7/Hb+H9cBAl3iD4ZSVqsLgM/3AXYL6x5wJXgwwVDKanUB8NDD4rqfo1vjV7AWiMEl/mAoNXKSATDLP6Vkt/85VoOyuMQfDKVIThQAT39f2oPpybgEwPz5R+K3t6qf/wCA6BJ/MJSyOkkAeKwKapR/y9ITxOOCYFwuAKAgAHCMDY9L/MFQkg8AAADRJf5gKMkHAACA6BJ/MJTkAwAAQHSJPxhK8gEAACC6xB8MJfkAAAAQXeIPhpJ8AAAAiC7xB0NJPgAAAESX+IOhJB8AAACiS/zBUJIfBMB0/aV37PLL2a9f+3O9DcAnZ/Nt8xqPaCfcGzTYhscl/mAoyQ8DIMl3qp6a6st2jjz9O8cRLQUAgm14XOIPhpL8xjr/WsgPgPWR3fQuXVc7oM52kjN3xMO9K2p/mIYj2gr7AwTb8LjEHwwl+a76byag8uJpcvpKtgvGt9VOSNk+qIebcjukhiPaCjvEBNvwuMQfDCX5zvpvJKDyYlHtH5seznTtrzf1DvHZB77cK6bhiLYCAME2PC7xB0NJvrv+mwiovFiU97+bHk566p/NGaBU5A1HtBUACLbhcYk/GEryQwH4D70X6uHmht4MUgxN167dX3REWwGAYBsel/iDoSQ/FIAHE9XDmWRbxB9ckbMx59+57zyipWqD4H/AIJhow+MSfzCU5AcDMJWd/pn4lM+2A95TCCQXHriOaKcaADuYBiXa8LjEHwwl+fUipw2CH6iq3hf9/GJ535MXw+ykUOMRdNW6QGmSrJ+r6DwAWGDD4xJ/MJTkN1Q5ZRr0zANRh1uyf1Mt74NNMwvkPIKoGgATeZr5tL1hJv+WpSeIxwXBuFz6vhAmylv0cGT/Rpe3nv0v/rF6RGvVB8H3riYsDPi3LD1BPC4IxuXS91IIUd6irP9JznSq8hYd863iH+tHtFbjLJAab6xduNPedg4AiC7xB0NJfjgAs52112TVH5oLYbbIUzn2bTiirRzToHrtXRAD/i1LTxCPC4JxuUQAgOyL6ysA9jrAdfHkwY1EL4WoHdFW7usATz8ZBTHg37L0BPG4IBiXSwwA7I/Uj9J1AFmQW44jWmrhhbCDG4qBH7ZiwL9l6QnicUEwLpcYABD9/ovzvLxne3Jsuq4vBzce0U7HXQm+dwPXAY6x4XGJPxhK8oMAWKqOA+DgpyMAsNiGxyX+YCjJPyEA6GFAsvYylkIssOFxiT8YSvJPAgB6Iqj9KNi/ZekJ4nFBMC4XAGCWHoXMg/q3LD1BPC4IxuUydADUgDv0Sph/y9ITxOOCYFwugwZAzfsEXwcGAESX+IOhJH+FAZiwVP8cABBd4g+GkvwVBiBNktP4QgzFhscl/mAoyV9dAPCFGLINj0v8wVCSv7oA4MZYZBsel/iDoSR/dQHgk3/L0hPE44JgXC4AgEH+LUtPEI8LgnG5AAAG+bcsPUE8LgjG5QIAGOTfsvQE8bggGJcLACho9m+/+W2baVBowDpJAGCDjGNseFziD4aSfAAAAIgu8QdDSf5JAqBtF8i/ZekJ4nFBMC4XAMAg/5alJ4jHBcG4XAAAg/xblp4gHhcE43IBAGn4elD/lqUniMcFwbhcBg+AGPhuNf6BIP+WpSeIxwXBuFwAQNCtVrT8W5aeIB4XBONyGTwAs53sbryt5d+y9ATxuCAYl8vgAZhP9LasIfJvWXqCeFwQjMsFADz9OEnWX8I3wnxseFziD4aS/FUHoPK1GFwJXmTD4xJ/MJTkAwAAQHSJPxhK8lcdAA75tyw9QTwuCMbl0i8A0/WX3rGd7tmvX/tz8/F7T96rPLthSWmicn/U+sMaAATb8LjEHwwl+WEAiDrOd0QyJZ3frUFtlAoAGFwQjMulGwC+EfIDYF3u/aWUro/0jvBX9Fbx8n7Ncm+AKgCtr1stAGD2e6O9/40xwAIbHpf4g6Ek31X/zQRUXjxNTl8xBX24+W1d6Kku+7naK2Zj3j0ABzcwCPa04XGJPxhK8p3130hA5cXT5MzHpg80XftrVejFCt8fyau0HQNQngY6AwAW2PC4xB8MJfnu+m8ioPJiAcC/mz5QeuqfzS6RF/O/p/JBxwBMxHj7pddG8r9k7XorZ/+WpSeIxwXBuFx6B+A/dnTPf3Ojuk/wPN9HuEMAxBuqjVjl206y3hdN/i1LTxCPC4JxufQOwIOJqnjx/+pO8XNT7o5ZoI05Ua4LYeoN9Yknbbc02r9l6QnicUEwLpf+AZjKUp6J84ABoPgJvxQAlLuKwvyfLP+WpSeIxwXBuFx6HwQ/UBW4L0YCnmcA5i5QBoDeiLhVH8i/ZekJ4nFBMC6XvqdBRcHJfofsB/U1BlDEad+W347xb1l6gnhcEIzLpe8LYaLARb9D9oBM9S19Fig1e3BLDlq6+7csPUE8LgjG5dL3Ugj9Cf9Pci70sJ/rAGJUceGO2Ys+bTcN5N+y9ATxuCAYl0sEAIhOyGuy33NorwSfNqvglnQlOFXXf6dJsiYG2BcdBy2Uf8vSE8TjgmBcLhEAIC9FFTrg4rM4Wwt0Wl8i6Hgt0L9Kz1mqLgTjOsAiGx6X+IOhJJ8BgP2RmYIxq0GztTl2NWi2UGGro8Vw/1+80ezuuXPX2t0b2r9l6QnicUEwLpcYAND978InffX7AJ0DECj/lqUniMcFwbhc+gVgqQIAwTY8LvEHQ0n+qgNwuIlbI3rb8LjEHwwl+asPgOhttez7W/m3LD1BPC4IxuUyeABmt9XqovPvBjj7tyw9QTwuCMblMngAhPauSgTW2neF/FuWniAeFwTjcgEAUrO7ZyUD69cxDbrQhscl/mAoyT8RAMz1dTeh/4WlEAtseFziD4aS/JMCwFx/Ox6L4RbZ8LjEHwwl+ScGgNknZ3FXiGNseFziD4aS/JMBwGzvSsAgwL9l6QnicUEwLhcAMA+fBvJvWXqCeFwCbD4UiiaYog2PCwAw98U67bwQ8OLmq+a3o4+2x+O3vqgd4d+y9ATxuLS3+fDDnIDegynZ8LgMHgC11G7hpeDdsQHgxc2x1Pe+rB7h37L0BPG4tLb58MMCAX0HU7bhcQEAm8mFTxe86mh3bAHYHV/+Yv781vjyo8ox/i1LTxCPS1ubDz8sEgAAGrTqAMx+u3Dc+9X7YwvAs2312f/i5qVfVQ7yb1l6gnhcAIDLZfAALNbD8fhHfzQAPMx+vl05yr9l6QnicQEALhcAsFAPX/nl/Ikp/N3xB+qnfZzLv2XpCeJxAQAuFwBQ0OzfftPQITIFf3TLdH2ebdtBwHeNGIOMTbb++44jXp0kAMSAuOFK8KABmKP+j9EQAahOhPqfW+mnaB4XXAhzuaALVBC1C2Tl37L0BPG4IBiXCwA4VgAgs+FxiT8YSnkMBoBBzgJVbHhc4g+GUh7DAcDO/w/pOkDFhscl/mAo5TEcAIZ4Jbhiw+MSfzCU8lhdAGb/8HpdP3AOgsUgYPzK0NYCVWx4XOIPhlJWKwxAtiP94n2Csz7/8wGuBi3b8LjEHwylrFYXAHlf9PVzFZ1fAMD8+Uei/t+qfv4DAKJL/MFQymqFAZjIG1AvWgrtK/+WpSeIxwXBuFz6BkB/Fd3cl21/ZO/Pf9veCVr0U/KNG6eih5JvE5kQ9zStD4Lvqa9ChjPg37L0BPG4IBiXS88AZOWstsLIAJio4la3Qp8UuuVyOy9OAITUl+EDbgqn5N+y9ATxuNRtHgtFE0wrGx6XbgD4k5APAHKb9ju6DOXnvAVA17/dJDWrc7WRXX6WoMoxDarPQUEM+LcsPUE8LjWbx49bEAAAGuSq/2YCKi+e2j2J7CaN6qGpf7MZRpr1gdTR7ADM7V3hhnRXiMeP2xCw0gB8JuQbDCX5zvpvJKDy4klW3GqzUl3cd23fRgMwzfpAhWPaaOGFsIMbioEftmKguQ2JCWpWNzX3+HErAlYZgM8+aySgCwD+9Cc3AZUXT8vz7qq4p1nfXgOQbZ1tt1HtBIC53JhpMHeGGx4An33WTEDPAIgOvtoR0kgWt6j/69lDVY72NDEtjRPoOg6Ag5+OAEAHwXwttCiYliK5fPaZg4CeAZBbActZ0Hc0BKK4744SORowD0/puSH9TGpGxtkkEJGEhQCYm0OvvTyIu0MvE4Cvv64QAACKMjfl1DuiyuJeO5sVtgGgvIlkFwDoiaD2o+DmNqQkyKmVHwR//XWVgBMPAGEQrHVP1p/u34uPf/E/MzK2W6LquSLdA+pgGlQjGDIP2tyGlAQ5terToF9/XSPg5APgPw2a6WBTz/DIXs6kPAtk50hT3RFiBiB4eySp5jakJMipyC+EvSm08CWRALDUQfB/eV8I05WtVJzjTxNb62ZIKuc/Dzd14XMCoOZ9gq8DryYArWyqT7z55nEExALAMqdBF6n82myGswzA4abu3mcA6Nmhi9nv7cq0cTFcePXPhwvAm28eS0A0ACzzQpg3AIWFPup6ry1uMwzIAJjtrL1nekCcAKRJctrjCzHHq7kNiQlqVswAvPkmgYCug2nr0i8A8uRKuqEAAA6YSURBVDqA3JTl4EZSWApRWgxnHn97MxsZcwHg+4WY4+XfsvQE8bj0B0Ac06Bul55Xg+rrALIrouf4TXGL2hSVmAMg5z638l/bzYNWAVA7AwAAik35oR8AUVwIc7v0/n0ANQ2zri8H55/uahiQAyB6K0UWeADgk3/L0hPE49InAMsJpq1L3wAsUQAg2KbyuFX9r0LLUJIPAIYLgMc06BKDaecCABjk37L0BPG4dBVMi/pfhZahJB8ADBkArTeEogmG6AIAGOTfsvQE8bh0Gswbb5AIWIGWoSQfAAwdgDfeoBGwAi1DST4AGDgAb7xBJGAFWoaSfAAAAAAAAPBsWXqCeFwAgMsFADDIv2XpCeJxAQAuFwDAIP+WpSeIx6XXQfA3QssKhuwCABjk37L0BPG49DkN+s03ZQJWoGUoyQcAgwdg8YWwb76pELACLUNJPgAAAIv0zTdVAlagZSjJBwAAYJEAAAAIShCPCwBwuQAABvm3LD1BPC4AwOUCABjk37L0BPG4LDUYeVOc/BEGwQAgJEE8LssMRt8WLX+MaVAAEJAgHpclBmNvjJk/gwthAKB9gnhclhdMfmvkCILxcAEADPJvWXqCeFwAgMsFAECsygHoO5IlCQDgDFAUzgAAYEHL0hPE49LrILjHYI53AQAM8m9ZeoJ4XPqcBu01mGNdAACD/FuWniAelx4vhPUczHEuAIBB/i1LTxCPC4JxuQAABvm3LD1BPC4IxuXSLwD57aBv2/ufmz0hpSaBdy2vCAAE2/C4xB8MJfk8AEyK9/+3UACAAdUc3YbHpRsAPhSiAJDX/zw99f1s5zyr1G6cGiQAEGzD4xJ/MJTku+q/mYDKiw0Ahfo/3Dxzt1ruE+qW2M0CAME2PC7xB0NJvrP+GwmovFgDcDev//k0uWi2hJ/nT3F0gAAAgw2PS/zBUJLvrv8mAiovVgBMC/WvtsNOC4/Vbklbcw4BgGAbHpf4g6EkPxgAUf/XS0/oPYOtCrNCgQIAwTY8LvEHQ0l+KAB3R0lh0DuR1V7YQJ5rACwFAIJteFziD4aS/EAAkmTtbP6BP9tR3f00/9BnGgBLAYBgGx6X+IOhJL9e5KRBsPj4N/vC68fqt3zYyzUAlgIAwTY8LvEHQ0l+Q5VTpkHlADefBc0vfekn2AbAUgAg2IbHJf5gKMlvKnPqhbDUDAMKe7erMwHfAFgKAATb8LjEHwwl+Y117lTlxQYAtS/8XHZ4Nuzzigi+AbAUAAi24XGJPxhK8jkAmJthQHYBQH/0Mw6ApQBAsA2PS/zBUJLPAoAeBhQuAcva3x/xDYClAECwDY9L/MFQks8DgPjIP/W7Sd7jkaPjwmLQhGMsAACCbXhc4g+GknweAOQw4PSVfMpHALEBAP5zQDVHt+Fx6ReApQoABNvwuMQfDCX5AAAAEF3iD4aSfAAAAIgu8QdDST4AAABEl/iDoSQfAAAAokv8wVCSDwAAANEl/mAoyQcAAIDoEn8wlOQDAABAdIk/GEryAQAAILrEHwwl+QAAABBd4g+GknwAAACILvEHQ0k+AAAARJf4g6EkHwAAAKJL/MFQkg8AAADRJf5gKMkHAACA6BJ/MJTkAwAAQHSJPxhK8gEAACC6xB8MJfkAAAAQXeIPhpJ8AAAAiC7xB0NJ/pAAOPpoezx+64va8/4tS08QjwuCcbkAAH+9uDmW+t6X1T/4tyw9QTwuCMblAgD8tTu+/MX8+a3x5UeVP/i3LD1BPC4IxuUCALz1bFt99r+4eelXlb/4tyw9QTwuCMblAgC89XD8qvn5duUv/i1LTxCPC4JxuQAAb+2OP1A/nxgQcvm3LD1BPC4IxuUCAHx1dMt0fZ5t20HAd40CA4NWWQAAAAxaQwSgOhHqf26ln6J5XBCMywVdIF81nAGs/FuWniAeFwTjcukfgNI+SLNPziZJcv5d+Xtkd4cGAMMJhlIXwQDsj/KNYOS2qUqnfxcdAJgFGk4wlLJorPNfCPkCkJ76vt0XW5wMztwRP/euZFtlFHaNCVX4dYC3Sz9z+bcsPUE8LgjG5dIJAL/4hYuA+usPN8/cteU+teeCfK/4iADAleDBBEMpC2f9NxJQf/00uZgVeb5HUrZXfEQAHN0av4K1QAwu8QdDKQt3/TcRUH99Kj7r7e6QDfvCRwTA/DlWg7K4xB8MpSoCAVC7hNmuz+FmsnbtfunvMQEwf/6RqP+3qp//AIDoEn8wlKIIBGAi+zpZl//gipzxOf9ODkFUALjk37L0BPG4IBiXS88AzHZUfWdd/tmeQiC5YCdGAQCLC4JxufQ8CN4fqWFvqfN/T14Ms48BAIsLgnG59DwNml/s2io+fbAZ4SyQW/4tS08QjwuCcbn0eyFMjHqtNoqz/8UrAgCAwQXBuFz6XQoxtRP/+yNR+7Od7DywWgA0KapF0gjGpfBgggCwFwDMirhJ1vVPLRkAgEMIxqV+AShU90R+5MvrANfFJ//BjSTCpRA0nbA0M+qEBRMCQL70Qa4D3bLXAYTWbF8IAHAIwbjUKwCFPr/8XcIw27sqyn89vxwMADiEYFzqeQywVAGAOHTCggEAzTphaWbUCQsGADTrhKWZUScsGAAADVoAABq0AAA0aAEAaNACANCgBQCgQQsAQIMWAIAGLQDQINd2ksvXi5v2Po59x/TVz8bjS/b9ew/mfRHM3z7iCAYA1OXcTnL52rU3Mu07ps/V24/1XfX6DuahDuaVLxmCAQB1ObeTXLaOdscWgJ5jejK+9PO5fH9VZz0H82xbBfO+bpvAYABATe6biC5Z8kRvAOg5pqNb+tba4tP2g96DESWvbm+swwgNBgDU5N5OcrkSJ/of/TGLpdeYXtw0PQxVe5E0kA4qNBgAUJN7I4Hl6uErv8xiiCUmBUAkweidTkKDAQBVLdhKZvkyaY0lJtXRiCSYP27L0g8OBgBUFUl+tSIDQPU3oghmdzy+9Ms5AOhAC7aTXL7qAPQZ0xM1DRpDMEd//1fb40t/xxAMAKgqig84q6jOAE+2L30QTTDz+VeyD4QzALtiya9STAA8NJfBoghG6sn48iMAwK9IJjlKMUQQ0+djO9MeQTBKquYxC8Qu93aSy9eTyix3bzEd7ZqVB/0HY6/KaQBCgwEANfV9obOoJ3FcCVYLDrIeRt/B7GanxVdxJbgDubeTXL4sAH3H9LD4xn0H82x7/KNH86PPzZxUWDAAoC7ndpLLV9az7Tcms+JybNYm9d1AT8zSVNUTCgwGADTItZ3k8pUP7XqN6cm4BEDvDfS8+OWEsGAAADRoBQNw78YoSdYu3FEP8j3D5F4Z+6P84VbD0YVbR3vcRRoAQB0oEIDZjq1wtSveMQBUjgYAUO9qrPP/J+QFwOFmsi73hHl6O7H7QmqpPZLUNvILjgYAUO9y1X8zAdVXp3YzvML+YPqRfL4KQPVoAAD1Lmf9NxJQefH+KCtbvU2ekdk4uwJA7WgAAPUud/03EVB5cVoo+qd5rYuujuryVwCoHQ0AoN4VAkBxk7Dy07rSywDUjwYAUO8KAaCwNXxRab59djYJpDZRrR5d2Gg+SQAA1If4AZhkQ10AAEWvepH7D4JnOw0ATPNSrnaB6gCgCwT1rIYq954GbRoD2AGwFMYAUPRqKnPvC2GFreLFJ//LDyqzoZVZoNrRAADqXY117lTlxYWZfTP0TQtFvuA6gD4OAHipsL5EaOP4Fzi0/2fnf/Db/OFs7/Vzyiy/PqmVFsdj4oxeymj7t49UQQAU2u5uInv4k1Jbuq8E66MBgJfYAJDrEPNh2NSa+QMgzu8AoCS7uufghlrdU/yMn7vXApmjAYCfOAEodFBTMgByLSMAKOvgSnF9ZylVF0urQVUbl48GAH6aHD9F7CWRjnN5rR9urp2lAaCyBwCq2ruar/A/DoDy0QDAT4wA/HCU9YGmybd2KADMPhmFnYAiVTAASxMACJQA4Ho+SZfKB/4AyO7P2t9gDNCjAEBFWaGK4lQlrL5ul5y79sA8ubUnOi3r2bBXALCVzVKIU+6/EAF4+QEGwX1GCgAqmtovmorKFp/rs9u2u3laHi6K9fXyEhMJwL7tA02TjRkJgF/fwSwQAOhFxZFVEYWsez4xU9DqUqQcqsqnVZ/lvfnBu9nxEoDsQmWaXHQDUBamQQFAr3IBYCtX94AyHMQvZ/Q1+crSEwmAvVIjVyYCACkAEL2cAEz1dS1V2PaBqlJ5lPlRkDrO9IGmougBgBQAiF7OWSCz8LD699QCUK5rDYB4zcW5/nYeaQygBAD6jBQA1GRWVOVV+fTeb35yNrEAVIpVnylUuaul6QBACgBELzcA6rsXWd/n7tliR8kFgDpcLVIBAFIAIHq5AVBfssuHwvIiwOvv3E8XAqD6QBM1bwoA5gBgBbTgSrDoyptOvZ0FnRfGAI0AyH6T/nIeAJACANFrAQDT5IxeWV4Y84qSXQiA6Df948hMlAIAABC/FgBwuHnq+9lSBVPGk8VjAFnS5+ylMgAAAOJXHYBJdo1Lztlv2edkF+ieXLNc7ODkhxsAstfkAJSvMwAAABCVFgEwza6NHdrvWlz4WP3VDYA5RQAAJQAQvRYBYIfAc7lg/6z8qsWnpmbdAIifttcEAAAANGwBAGjQAgDQoAUAoEELAECDFgCABi0AAA1aAAAatAAANGgBAGjQAgDQoAUAoEELAECDVjAA6oaU9n7PUqVdktQSxeS8uj1Z5d7RVAEAqAMFAqC/il2q6P1R/g2j7Abp8naVAACKT411/j+FvACwe748vZ2XdHrq+/Ym9PJ7evLUsHclW0fusRGAQwAA6kCu+m8moPrq/Ouk2bc2DjfP3LXlPs2/qG2ZAABQVHLWfyMBlRcX9gTLev5TeacO83S+MWpqTxAAAIpK7vpvIqDy4rTQlX9qTgWpuleT/sbetH4/AwAARaUQAJp2ilc33bNdHzFEWLt2v/R3AABFpRAA8p59LnXTvewPelvI8+/cL7ymLQD/DQsqHVdIEWap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p:cNvPicPr>
            <a:picLocks noChangeAspect="1"/>
          </p:cNvPicPr>
          <p:nvPr/>
        </p:nvPicPr>
        <p:blipFill rotWithShape="1">
          <a:blip r:embed="rId3"/>
          <a:srcRect l="74681" t="-3821" r="473" b="5318"/>
          <a:stretch/>
        </p:blipFill>
        <p:spPr>
          <a:xfrm>
            <a:off x="8268861" y="2261160"/>
            <a:ext cx="1306286" cy="3236686"/>
          </a:xfrm>
          <a:prstGeom prst="rect">
            <a:avLst/>
          </a:prstGeom>
        </p:spPr>
      </p:pic>
      <p:pic>
        <p:nvPicPr>
          <p:cNvPr id="3" name="Picture 2"/>
          <p:cNvPicPr>
            <a:picLocks noChangeAspect="1"/>
          </p:cNvPicPr>
          <p:nvPr/>
        </p:nvPicPr>
        <p:blipFill>
          <a:blip r:embed="rId4"/>
          <a:stretch>
            <a:fillRect/>
          </a:stretch>
        </p:blipFill>
        <p:spPr>
          <a:xfrm>
            <a:off x="2140177" y="1690688"/>
            <a:ext cx="6128684" cy="4377631"/>
          </a:xfrm>
          <a:prstGeom prst="rect">
            <a:avLst/>
          </a:prstGeom>
        </p:spPr>
      </p:pic>
      <p:sp>
        <p:nvSpPr>
          <p:cNvPr id="6" name="TextBox 5"/>
          <p:cNvSpPr txBox="1"/>
          <p:nvPr/>
        </p:nvSpPr>
        <p:spPr>
          <a:xfrm rot="16200000">
            <a:off x="-84050" y="3428382"/>
            <a:ext cx="3727387" cy="954107"/>
          </a:xfrm>
          <a:prstGeom prst="rect">
            <a:avLst/>
          </a:prstGeom>
          <a:solidFill>
            <a:schemeClr val="bg1"/>
          </a:solidFill>
          <a:ln>
            <a:solidFill>
              <a:schemeClr val="bg1"/>
            </a:solidFill>
          </a:ln>
        </p:spPr>
        <p:txBody>
          <a:bodyPr wrap="square" rtlCol="0">
            <a:spAutoFit/>
          </a:bodyPr>
          <a:lstStyle/>
          <a:p>
            <a:pPr algn="ctr"/>
            <a:r>
              <a:rPr lang="en-US" sz="2800" dirty="0" smtClean="0"/>
              <a:t>Variation in recombination rate</a:t>
            </a:r>
            <a:endParaRPr lang="en-US" sz="2800" dirty="0"/>
          </a:p>
        </p:txBody>
      </p:sp>
      <p:sp>
        <p:nvSpPr>
          <p:cNvPr id="13" name="TextBox 12"/>
          <p:cNvSpPr txBox="1"/>
          <p:nvPr/>
        </p:nvSpPr>
        <p:spPr>
          <a:xfrm>
            <a:off x="2669137" y="5894391"/>
            <a:ext cx="5070763" cy="523220"/>
          </a:xfrm>
          <a:prstGeom prst="rect">
            <a:avLst/>
          </a:prstGeom>
          <a:solidFill>
            <a:schemeClr val="bg1"/>
          </a:solidFill>
          <a:ln>
            <a:solidFill>
              <a:schemeClr val="bg1"/>
            </a:solidFill>
          </a:ln>
        </p:spPr>
        <p:txBody>
          <a:bodyPr wrap="square" rtlCol="0">
            <a:spAutoFit/>
          </a:bodyPr>
          <a:lstStyle/>
          <a:p>
            <a:pPr algn="ctr"/>
            <a:r>
              <a:rPr lang="en-US" sz="2800" dirty="0" smtClean="0"/>
              <a:t>Mean Recombination Rate</a:t>
            </a:r>
            <a:endParaRPr lang="en-US" sz="2800" dirty="0"/>
          </a:p>
        </p:txBody>
      </p:sp>
    </p:spTree>
    <p:extLst>
      <p:ext uri="{BB962C8B-B14F-4D97-AF65-F5344CB8AC3E}">
        <p14:creationId xmlns:p14="http://schemas.microsoft.com/office/powerpoint/2010/main" val="1882927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a:spLocks noGrp="1"/>
          </p:cNvSpPr>
          <p:nvPr>
            <p:ph type="body" idx="1"/>
          </p:nvPr>
        </p:nvSpPr>
        <p:spPr>
          <a:xfrm>
            <a:off x="415600" y="3196589"/>
            <a:ext cx="11360800" cy="3138269"/>
          </a:xfrm>
          <a:solidFill>
            <a:schemeClr val="bg1"/>
          </a:solidFill>
          <a:ln w="28575">
            <a:solidFill>
              <a:schemeClr val="tx1"/>
            </a:solidFill>
          </a:ln>
        </p:spPr>
        <p:txBody>
          <a:bodyPr>
            <a:normAutofit lnSpcReduction="10000"/>
          </a:bodyPr>
          <a:lstStyle/>
          <a:p>
            <a:r>
              <a:rPr lang="en-US" dirty="0" smtClean="0">
                <a:solidFill>
                  <a:schemeClr val="tx1"/>
                </a:solidFill>
              </a:rPr>
              <a:t>Aim 1: </a:t>
            </a:r>
            <a:r>
              <a:rPr lang="en-US" dirty="0" smtClean="0"/>
              <a:t>How </a:t>
            </a:r>
            <a:r>
              <a:rPr lang="en-US" dirty="0"/>
              <a:t>much </a:t>
            </a:r>
            <a:r>
              <a:rPr lang="en-US" dirty="0" smtClean="0"/>
              <a:t>do individuals from a natural population vary in their recombination rates?</a:t>
            </a:r>
          </a:p>
          <a:p>
            <a:pPr marL="0" indent="0">
              <a:buNone/>
            </a:pPr>
            <a:endParaRPr lang="en-US" dirty="0" smtClean="0">
              <a:solidFill>
                <a:schemeClr val="tx1"/>
              </a:solidFill>
            </a:endParaRPr>
          </a:p>
          <a:p>
            <a:r>
              <a:rPr lang="en-US" dirty="0" smtClean="0"/>
              <a:t>Aim </a:t>
            </a:r>
            <a:r>
              <a:rPr lang="en-US" dirty="0" smtClean="0">
                <a:solidFill>
                  <a:schemeClr val="tx1"/>
                </a:solidFill>
              </a:rPr>
              <a:t>2: </a:t>
            </a:r>
            <a:r>
              <a:rPr lang="en-US" dirty="0" smtClean="0"/>
              <a:t>How does genome wide recombination rate and related meiotic traits vary due to sex in the house mouse?</a:t>
            </a:r>
          </a:p>
          <a:p>
            <a:endParaRPr lang="en-US" dirty="0" smtClean="0"/>
          </a:p>
          <a:p>
            <a:r>
              <a:rPr lang="en-US" sz="3200" dirty="0" smtClean="0"/>
              <a:t>Aim 3: </a:t>
            </a:r>
            <a:r>
              <a:rPr lang="en-US" sz="3200" dirty="0"/>
              <a:t>H</a:t>
            </a:r>
            <a:r>
              <a:rPr lang="en-US" sz="3200" dirty="0" smtClean="0"/>
              <a:t>ow do these patterns vary between cells within an individual?</a:t>
            </a:r>
          </a:p>
        </p:txBody>
      </p:sp>
      <p:sp>
        <p:nvSpPr>
          <p:cNvPr id="5" name="Text Placeholder 2"/>
          <p:cNvSpPr txBox="1">
            <a:spLocks/>
          </p:cNvSpPr>
          <p:nvPr/>
        </p:nvSpPr>
        <p:spPr>
          <a:xfrm>
            <a:off x="415600" y="398215"/>
            <a:ext cx="11360800" cy="2554534"/>
          </a:xfrm>
          <a:prstGeom prst="rect">
            <a:avLst/>
          </a:prstGeom>
          <a:solidFill>
            <a:schemeClr val="bg1"/>
          </a:solidFill>
          <a:ln w="28575">
            <a:solidFill>
              <a:schemeClr val="tx1"/>
            </a:solid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2400" b="1" dirty="0">
                <a:solidFill>
                  <a:schemeClr val="tx1"/>
                </a:solidFill>
              </a:rPr>
              <a:t>Major Questions</a:t>
            </a:r>
            <a:r>
              <a:rPr lang="en-US" sz="2400" dirty="0">
                <a:solidFill>
                  <a:schemeClr val="tx1"/>
                </a:solidFill>
              </a:rPr>
              <a:t>: </a:t>
            </a:r>
            <a:r>
              <a:rPr lang="en-US" sz="2400" dirty="0" smtClean="0">
                <a:solidFill>
                  <a:schemeClr val="tx1"/>
                </a:solidFill>
              </a:rPr>
              <a:t>What are the evolutionary patterns of genome wide recombination </a:t>
            </a:r>
            <a:r>
              <a:rPr lang="en-US" sz="2400" dirty="0">
                <a:solidFill>
                  <a:schemeClr val="tx1"/>
                </a:solidFill>
              </a:rPr>
              <a:t>rates </a:t>
            </a:r>
            <a:r>
              <a:rPr lang="en-US" sz="2400" dirty="0" smtClean="0">
                <a:solidFill>
                  <a:schemeClr val="tx1"/>
                </a:solidFill>
              </a:rPr>
              <a:t>(</a:t>
            </a:r>
            <a:r>
              <a:rPr lang="en-US" sz="2400" dirty="0" err="1" smtClean="0">
                <a:solidFill>
                  <a:schemeClr val="tx1"/>
                </a:solidFill>
              </a:rPr>
              <a:t>gwRR</a:t>
            </a:r>
            <a:r>
              <a:rPr lang="en-US" sz="2400" dirty="0" smtClean="0">
                <a:solidFill>
                  <a:schemeClr val="tx1"/>
                </a:solidFill>
              </a:rPr>
              <a:t>) variation at short time scales?</a:t>
            </a:r>
            <a:endParaRPr lang="en-US" sz="2400" dirty="0">
              <a:solidFill>
                <a:schemeClr val="tx1"/>
              </a:solidFill>
            </a:endParaRPr>
          </a:p>
          <a:p>
            <a:r>
              <a:rPr lang="en-US" sz="2400" dirty="0" smtClean="0">
                <a:solidFill>
                  <a:schemeClr val="tx1"/>
                </a:solidFill>
              </a:rPr>
              <a:t>How do meiotic traits vary with genome wide recombination rate?</a:t>
            </a:r>
          </a:p>
          <a:p>
            <a:r>
              <a:rPr lang="en-US" sz="2400" dirty="0" smtClean="0">
                <a:solidFill>
                  <a:schemeClr val="tx1"/>
                </a:solidFill>
              </a:rPr>
              <a:t>How do individuals vary from each other, due to sex, genetics, or environment?</a:t>
            </a:r>
          </a:p>
        </p:txBody>
      </p:sp>
    </p:spTree>
    <p:extLst>
      <p:ext uri="{BB962C8B-B14F-4D97-AF65-F5344CB8AC3E}">
        <p14:creationId xmlns:p14="http://schemas.microsoft.com/office/powerpoint/2010/main" val="2338572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C world map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t="7645" r="88" b="7856"/>
          <a:stretch/>
        </p:blipFill>
        <p:spPr bwMode="auto">
          <a:xfrm>
            <a:off x="713546" y="1027363"/>
            <a:ext cx="10493384" cy="5620179"/>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a:xfrm>
            <a:off x="3518897" y="2430884"/>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4914943" y="4888638"/>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3518897" y="3734199"/>
            <a:ext cx="236096" cy="211962"/>
          </a:xfrm>
          <a:prstGeom prst="star5">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Point Star 7"/>
          <p:cNvSpPr/>
          <p:nvPr/>
        </p:nvSpPr>
        <p:spPr>
          <a:xfrm>
            <a:off x="3411114" y="2594901"/>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5-Point Star 8"/>
          <p:cNvSpPr/>
          <p:nvPr/>
        </p:nvSpPr>
        <p:spPr>
          <a:xfrm>
            <a:off x="8938970" y="3306546"/>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9263474" y="2943814"/>
            <a:ext cx="236096" cy="211962"/>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7436098" y="2053966"/>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5-Point Star 11"/>
          <p:cNvSpPr/>
          <p:nvPr/>
        </p:nvSpPr>
        <p:spPr>
          <a:xfrm>
            <a:off x="6218604" y="2228944"/>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5-Point Star 12"/>
          <p:cNvSpPr/>
          <p:nvPr/>
        </p:nvSpPr>
        <p:spPr>
          <a:xfrm>
            <a:off x="6604346" y="2283047"/>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p:cNvSpPr/>
          <p:nvPr/>
        </p:nvSpPr>
        <p:spPr>
          <a:xfrm>
            <a:off x="7020222" y="2169684"/>
            <a:ext cx="236096" cy="211962"/>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5-Point Star 14"/>
          <p:cNvSpPr/>
          <p:nvPr/>
        </p:nvSpPr>
        <p:spPr>
          <a:xfrm>
            <a:off x="5913273" y="2488919"/>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05033" y="1026062"/>
            <a:ext cx="2213009" cy="1477328"/>
          </a:xfrm>
          <a:prstGeom prst="rect">
            <a:avLst/>
          </a:prstGeom>
          <a:noFill/>
        </p:spPr>
        <p:txBody>
          <a:bodyPr wrap="square" rtlCol="0">
            <a:spAutoFit/>
          </a:bodyPr>
          <a:lstStyle/>
          <a:p>
            <a:r>
              <a:rPr lang="en-US" b="1" i="1" dirty="0" smtClean="0"/>
              <a:t>M. m</a:t>
            </a:r>
            <a:r>
              <a:rPr lang="en-US" b="1" dirty="0" smtClean="0"/>
              <a:t>. </a:t>
            </a:r>
            <a:r>
              <a:rPr lang="en-US" b="1" i="1" dirty="0" smtClean="0"/>
              <a:t>domesticus</a:t>
            </a:r>
          </a:p>
          <a:p>
            <a:r>
              <a:rPr lang="en-US" dirty="0" smtClean="0"/>
              <a:t>WSB</a:t>
            </a:r>
          </a:p>
          <a:p>
            <a:r>
              <a:rPr lang="en-US" dirty="0" smtClean="0"/>
              <a:t>LEWES</a:t>
            </a:r>
          </a:p>
          <a:p>
            <a:r>
              <a:rPr lang="en-US" dirty="0" smtClean="0"/>
              <a:t>PERC</a:t>
            </a:r>
          </a:p>
          <a:p>
            <a:r>
              <a:rPr lang="en-US" dirty="0" smtClean="0"/>
              <a:t>Gough</a:t>
            </a:r>
          </a:p>
        </p:txBody>
      </p:sp>
      <p:sp>
        <p:nvSpPr>
          <p:cNvPr id="17" name="TextBox 16"/>
          <p:cNvSpPr txBox="1"/>
          <p:nvPr/>
        </p:nvSpPr>
        <p:spPr>
          <a:xfrm>
            <a:off x="4193507" y="1070190"/>
            <a:ext cx="2122768" cy="1754326"/>
          </a:xfrm>
          <a:prstGeom prst="rect">
            <a:avLst/>
          </a:prstGeom>
          <a:noFill/>
        </p:spPr>
        <p:txBody>
          <a:bodyPr wrap="square" rtlCol="0">
            <a:spAutoFit/>
          </a:bodyPr>
          <a:lstStyle/>
          <a:p>
            <a:r>
              <a:rPr lang="en-US" b="1" i="1" dirty="0" smtClean="0"/>
              <a:t>M. m. musculus</a:t>
            </a:r>
          </a:p>
          <a:p>
            <a:r>
              <a:rPr lang="en-US" dirty="0" smtClean="0"/>
              <a:t>PWD</a:t>
            </a:r>
          </a:p>
          <a:p>
            <a:r>
              <a:rPr lang="en-US" dirty="0" smtClean="0"/>
              <a:t>CZECH II</a:t>
            </a:r>
          </a:p>
          <a:p>
            <a:r>
              <a:rPr lang="en-US" dirty="0" smtClean="0"/>
              <a:t>SKIVE</a:t>
            </a:r>
          </a:p>
          <a:p>
            <a:r>
              <a:rPr lang="en-US" dirty="0" smtClean="0"/>
              <a:t>KAZ</a:t>
            </a:r>
          </a:p>
          <a:p>
            <a:r>
              <a:rPr lang="en-US" dirty="0" smtClean="0"/>
              <a:t>TOM</a:t>
            </a:r>
            <a:endParaRPr lang="en-US" dirty="0"/>
          </a:p>
        </p:txBody>
      </p:sp>
      <p:sp>
        <p:nvSpPr>
          <p:cNvPr id="18" name="TextBox 17"/>
          <p:cNvSpPr txBox="1"/>
          <p:nvPr/>
        </p:nvSpPr>
        <p:spPr>
          <a:xfrm>
            <a:off x="8118835" y="1025043"/>
            <a:ext cx="1876367" cy="923330"/>
          </a:xfrm>
          <a:prstGeom prst="rect">
            <a:avLst/>
          </a:prstGeom>
          <a:noFill/>
        </p:spPr>
        <p:txBody>
          <a:bodyPr wrap="square" rtlCol="0">
            <a:spAutoFit/>
          </a:bodyPr>
          <a:lstStyle/>
          <a:p>
            <a:r>
              <a:rPr lang="en-US" b="1" i="1" dirty="0" smtClean="0"/>
              <a:t>M. m. castaneus</a:t>
            </a:r>
          </a:p>
          <a:p>
            <a:r>
              <a:rPr lang="en-US" dirty="0" smtClean="0"/>
              <a:t>CAST</a:t>
            </a:r>
          </a:p>
          <a:p>
            <a:r>
              <a:rPr lang="en-US" dirty="0" smtClean="0"/>
              <a:t>HMI</a:t>
            </a:r>
            <a:endParaRPr lang="en-US" dirty="0"/>
          </a:p>
        </p:txBody>
      </p:sp>
      <p:sp>
        <p:nvSpPr>
          <p:cNvPr id="20" name="5-Point Star 19"/>
          <p:cNvSpPr/>
          <p:nvPr/>
        </p:nvSpPr>
        <p:spPr>
          <a:xfrm>
            <a:off x="9175066" y="2635205"/>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529210" y="1590441"/>
            <a:ext cx="1875560" cy="923330"/>
          </a:xfrm>
          <a:prstGeom prst="rect">
            <a:avLst/>
          </a:prstGeom>
          <a:noFill/>
        </p:spPr>
        <p:txBody>
          <a:bodyPr wrap="square" rtlCol="0">
            <a:spAutoFit/>
          </a:bodyPr>
          <a:lstStyle/>
          <a:p>
            <a:r>
              <a:rPr lang="en-US" b="1" i="1" dirty="0" smtClean="0"/>
              <a:t>M. m. </a:t>
            </a:r>
            <a:r>
              <a:rPr lang="en-US" b="1" i="1" dirty="0" err="1" smtClean="0"/>
              <a:t>molossinus</a:t>
            </a:r>
            <a:endParaRPr lang="en-US" b="1" i="1" dirty="0" smtClean="0"/>
          </a:p>
          <a:p>
            <a:r>
              <a:rPr lang="en-US" dirty="0" smtClean="0"/>
              <a:t>MSM</a:t>
            </a:r>
          </a:p>
          <a:p>
            <a:r>
              <a:rPr lang="en-US" dirty="0" smtClean="0"/>
              <a:t>MOLF</a:t>
            </a:r>
            <a:endParaRPr lang="en-US" dirty="0"/>
          </a:p>
        </p:txBody>
      </p:sp>
      <p:sp>
        <p:nvSpPr>
          <p:cNvPr id="28" name="5-Point Star 27"/>
          <p:cNvSpPr/>
          <p:nvPr/>
        </p:nvSpPr>
        <p:spPr>
          <a:xfrm>
            <a:off x="2391297" y="1099867"/>
            <a:ext cx="236096" cy="211962"/>
          </a:xfrm>
          <a:prstGeom prst="star5">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Explosion 1 1"/>
          <p:cNvSpPr/>
          <p:nvPr/>
        </p:nvSpPr>
        <p:spPr>
          <a:xfrm>
            <a:off x="7282555" y="2675852"/>
            <a:ext cx="252073" cy="262023"/>
          </a:xfrm>
          <a:prstGeom prst="irregularSeal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039657" y="2925524"/>
            <a:ext cx="1549960" cy="620694"/>
          </a:xfrm>
          <a:prstGeom prst="rect">
            <a:avLst/>
          </a:prstGeom>
          <a:noFill/>
        </p:spPr>
        <p:txBody>
          <a:bodyPr wrap="square" rtlCol="0">
            <a:spAutoFit/>
          </a:bodyPr>
          <a:lstStyle/>
          <a:p>
            <a:r>
              <a:rPr lang="en-US" b="1" i="1" dirty="0" smtClean="0"/>
              <a:t>Mus musculus</a:t>
            </a:r>
          </a:p>
          <a:p>
            <a:r>
              <a:rPr lang="en-US" b="1" dirty="0" smtClean="0"/>
              <a:t>Origin</a:t>
            </a:r>
          </a:p>
        </p:txBody>
      </p:sp>
      <p:sp>
        <p:nvSpPr>
          <p:cNvPr id="31" name="5-Point Star 30"/>
          <p:cNvSpPr/>
          <p:nvPr/>
        </p:nvSpPr>
        <p:spPr>
          <a:xfrm>
            <a:off x="5795225" y="1144441"/>
            <a:ext cx="236096" cy="211962"/>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5-Point Star 31"/>
          <p:cNvSpPr/>
          <p:nvPr/>
        </p:nvSpPr>
        <p:spPr>
          <a:xfrm>
            <a:off x="9796586" y="1144442"/>
            <a:ext cx="236096" cy="211962"/>
          </a:xfrm>
          <a:prstGeom prst="star5">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p:cNvSpPr/>
          <p:nvPr/>
        </p:nvSpPr>
        <p:spPr>
          <a:xfrm>
            <a:off x="9293114" y="1723001"/>
            <a:ext cx="236096" cy="211962"/>
          </a:xfrm>
          <a:prstGeom prst="star5">
            <a:avLst/>
          </a:prstGeom>
          <a:solidFill>
            <a:srgbClr val="FF0066"/>
          </a:solidFill>
          <a:ln w="1905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8759190" y="3266205"/>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6424566" y="2344340"/>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9175" y="4242168"/>
            <a:ext cx="2559551" cy="2334766"/>
          </a:xfrm>
          <a:prstGeom prst="rect">
            <a:avLst/>
          </a:prstGeom>
        </p:spPr>
      </p:pic>
      <p:sp>
        <p:nvSpPr>
          <p:cNvPr id="24" name="TextBox 23"/>
          <p:cNvSpPr txBox="1"/>
          <p:nvPr/>
        </p:nvSpPr>
        <p:spPr>
          <a:xfrm>
            <a:off x="6778276" y="4242168"/>
            <a:ext cx="2514405" cy="1754326"/>
          </a:xfrm>
          <a:prstGeom prst="rect">
            <a:avLst/>
          </a:prstGeom>
          <a:solidFill>
            <a:schemeClr val="bg1"/>
          </a:solidFill>
          <a:ln>
            <a:solidFill>
              <a:schemeClr val="tx1"/>
            </a:solidFill>
          </a:ln>
        </p:spPr>
        <p:txBody>
          <a:bodyPr wrap="square" rtlCol="0">
            <a:spAutoFit/>
          </a:bodyPr>
          <a:lstStyle/>
          <a:p>
            <a:r>
              <a:rPr lang="en-US" dirty="0" smtClean="0"/>
              <a:t>Staining Approach</a:t>
            </a:r>
          </a:p>
          <a:p>
            <a:r>
              <a:rPr lang="en-US" dirty="0" smtClean="0"/>
              <a:t>-Individual genome wide recombination rates (</a:t>
            </a:r>
            <a:r>
              <a:rPr lang="en-US" dirty="0" err="1" smtClean="0"/>
              <a:t>gwRRs</a:t>
            </a:r>
            <a:r>
              <a:rPr lang="en-US" dirty="0" smtClean="0"/>
              <a:t>)</a:t>
            </a:r>
            <a:endParaRPr lang="en-US" dirty="0"/>
          </a:p>
          <a:p>
            <a:r>
              <a:rPr lang="en-US" dirty="0" smtClean="0"/>
              <a:t>- Meiotic chromosome behavior</a:t>
            </a:r>
            <a:endParaRPr lang="en-US" dirty="0"/>
          </a:p>
        </p:txBody>
      </p:sp>
      <p:grpSp>
        <p:nvGrpSpPr>
          <p:cNvPr id="27" name="Group 26"/>
          <p:cNvGrpSpPr/>
          <p:nvPr/>
        </p:nvGrpSpPr>
        <p:grpSpPr>
          <a:xfrm>
            <a:off x="-484399" y="3375136"/>
            <a:ext cx="3329439" cy="1200329"/>
            <a:chOff x="8068073" y="4645737"/>
            <a:chExt cx="3371189" cy="1200329"/>
          </a:xfrm>
        </p:grpSpPr>
        <p:sp>
          <p:nvSpPr>
            <p:cNvPr id="19" name="TextBox 18"/>
            <p:cNvSpPr txBox="1"/>
            <p:nvPr/>
          </p:nvSpPr>
          <p:spPr>
            <a:xfrm>
              <a:off x="8068073" y="4645737"/>
              <a:ext cx="3371189" cy="1200329"/>
            </a:xfrm>
            <a:prstGeom prst="rect">
              <a:avLst/>
            </a:prstGeom>
            <a:solidFill>
              <a:schemeClr val="bg1"/>
            </a:solidFill>
            <a:ln>
              <a:solidFill>
                <a:schemeClr val="tx1">
                  <a:lumMod val="50000"/>
                  <a:lumOff val="50000"/>
                </a:schemeClr>
              </a:solidFill>
            </a:ln>
          </p:spPr>
          <p:txBody>
            <a:bodyPr wrap="square" rtlCol="0">
              <a:spAutoFit/>
            </a:bodyPr>
            <a:lstStyle/>
            <a:p>
              <a:r>
                <a:rPr lang="en-US" b="1" dirty="0" smtClean="0"/>
                <a:t>	Outgroups</a:t>
              </a:r>
            </a:p>
            <a:p>
              <a:r>
                <a:rPr lang="en-US" i="1" dirty="0" smtClean="0"/>
                <a:t>	Mus spretus </a:t>
              </a:r>
              <a:r>
                <a:rPr lang="en-US" dirty="0" smtClean="0"/>
                <a:t>(~3 </a:t>
              </a:r>
              <a:r>
                <a:rPr lang="en-US" dirty="0" err="1" smtClean="0"/>
                <a:t>mya</a:t>
              </a:r>
              <a:r>
                <a:rPr lang="en-US" dirty="0" smtClean="0"/>
                <a:t>)</a:t>
              </a:r>
            </a:p>
            <a:p>
              <a:r>
                <a:rPr lang="en-US" i="1" dirty="0" smtClean="0"/>
                <a:t>	Mus spicilegus </a:t>
              </a:r>
              <a:r>
                <a:rPr lang="en-US" dirty="0"/>
                <a:t>(~</a:t>
              </a:r>
              <a:r>
                <a:rPr lang="en-US" dirty="0" smtClean="0"/>
                <a:t>3 </a:t>
              </a:r>
              <a:r>
                <a:rPr lang="en-US" dirty="0" err="1" smtClean="0"/>
                <a:t>mya</a:t>
              </a:r>
              <a:r>
                <a:rPr lang="en-US" dirty="0" smtClean="0"/>
                <a:t>)</a:t>
              </a:r>
              <a:endParaRPr lang="en-US" i="1" dirty="0" smtClean="0"/>
            </a:p>
            <a:p>
              <a:r>
                <a:rPr lang="en-US" i="1" dirty="0" smtClean="0"/>
                <a:t>	Mus caroli </a:t>
              </a:r>
              <a:r>
                <a:rPr lang="en-US" dirty="0" smtClean="0"/>
                <a:t>(~5 </a:t>
              </a:r>
              <a:r>
                <a:rPr lang="en-US" dirty="0" err="1" smtClean="0"/>
                <a:t>mya</a:t>
              </a:r>
              <a:r>
                <a:rPr lang="en-US" dirty="0" smtClean="0"/>
                <a:t>)</a:t>
              </a:r>
              <a:endParaRPr lang="en-US" dirty="0"/>
            </a:p>
          </p:txBody>
        </p:sp>
        <p:grpSp>
          <p:nvGrpSpPr>
            <p:cNvPr id="25" name="Group 24"/>
            <p:cNvGrpSpPr/>
            <p:nvPr/>
          </p:nvGrpSpPr>
          <p:grpSpPr>
            <a:xfrm>
              <a:off x="8749491" y="4918544"/>
              <a:ext cx="250273" cy="806187"/>
              <a:chOff x="8749491" y="4918544"/>
              <a:chExt cx="250273" cy="806187"/>
            </a:xfrm>
          </p:grpSpPr>
          <p:sp>
            <p:nvSpPr>
              <p:cNvPr id="38" name="5-Point Star 37"/>
              <p:cNvSpPr/>
              <p:nvPr/>
            </p:nvSpPr>
            <p:spPr>
              <a:xfrm>
                <a:off x="8763668" y="4918544"/>
                <a:ext cx="236096" cy="211962"/>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5-Point Star 38"/>
              <p:cNvSpPr/>
              <p:nvPr/>
            </p:nvSpPr>
            <p:spPr>
              <a:xfrm>
                <a:off x="8749492" y="5218333"/>
                <a:ext cx="236096" cy="211962"/>
              </a:xfrm>
              <a:prstGeom prst="star5">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5-Point Star 39"/>
              <p:cNvSpPr/>
              <p:nvPr/>
            </p:nvSpPr>
            <p:spPr>
              <a:xfrm>
                <a:off x="8749491" y="5512769"/>
                <a:ext cx="236096" cy="211962"/>
              </a:xfrm>
              <a:prstGeom prst="star5">
                <a:avLst/>
              </a:prstGeom>
              <a:solidFill>
                <a:srgbClr val="B381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5438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Chapter 2, Sex-Specific </a:t>
            </a:r>
            <a:r>
              <a:rPr lang="en-US" dirty="0"/>
              <a:t>Evolution of the Meiotic Recombination </a:t>
            </a:r>
            <a:r>
              <a:rPr lang="en-US" dirty="0" smtClean="0"/>
              <a:t>Rate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8" name="TextBox 7"/>
          <p:cNvSpPr txBox="1"/>
          <p:nvPr/>
        </p:nvSpPr>
        <p:spPr>
          <a:xfrm>
            <a:off x="838200" y="2978782"/>
            <a:ext cx="10206681" cy="2723823"/>
          </a:xfrm>
          <a:prstGeom prst="rect">
            <a:avLst/>
          </a:prstGeom>
          <a:noFill/>
        </p:spPr>
        <p:txBody>
          <a:bodyPr wrap="square" rtlCol="0">
            <a:spAutoFit/>
          </a:bodyPr>
          <a:lstStyle/>
          <a:p>
            <a:pPr algn="ctr"/>
            <a:endParaRPr lang="en-US" sz="900" dirty="0"/>
          </a:p>
          <a:p>
            <a:r>
              <a:rPr lang="en-US" dirty="0" smtClean="0"/>
              <a:t>-Rapid male-specific evolution in 3 strains; </a:t>
            </a:r>
            <a:r>
              <a:rPr lang="en-US" dirty="0" err="1" smtClean="0"/>
              <a:t>musculus</a:t>
            </a:r>
            <a:r>
              <a:rPr lang="en-US" baseline="30000" dirty="0" err="1" smtClean="0"/>
              <a:t>PWD</a:t>
            </a:r>
            <a:r>
              <a:rPr lang="en-US" dirty="0" smtClean="0"/>
              <a:t>, </a:t>
            </a:r>
            <a:r>
              <a:rPr lang="en-US" dirty="0" err="1" smtClean="0"/>
              <a:t>musculus</a:t>
            </a:r>
            <a:r>
              <a:rPr lang="en-US" baseline="30000" dirty="0" err="1" smtClean="0"/>
              <a:t>SKIVE</a:t>
            </a:r>
            <a:r>
              <a:rPr lang="en-US" dirty="0" smtClean="0"/>
              <a:t>, and </a:t>
            </a:r>
            <a:r>
              <a:rPr lang="en-US" dirty="0" err="1" smtClean="0"/>
              <a:t>molossinus</a:t>
            </a:r>
            <a:r>
              <a:rPr lang="en-US" baseline="30000" dirty="0" err="1" smtClean="0"/>
              <a:t>MSM</a:t>
            </a:r>
            <a:r>
              <a:rPr lang="en-US" dirty="0" smtClean="0"/>
              <a:t>. Enrichment of double crossovers (2CO) over single crossover </a:t>
            </a:r>
            <a:r>
              <a:rPr lang="en-US" dirty="0" err="1" smtClean="0"/>
              <a:t>chrms</a:t>
            </a:r>
            <a:r>
              <a:rPr lang="en-US" dirty="0" smtClean="0"/>
              <a:t> (1CO). </a:t>
            </a:r>
            <a:endParaRPr lang="en-US" dirty="0"/>
          </a:p>
          <a:p>
            <a:endParaRPr lang="en-US" dirty="0" smtClean="0"/>
          </a:p>
          <a:p>
            <a:r>
              <a:rPr lang="en-US" dirty="0" smtClean="0"/>
              <a:t>-Evolution more double strand break (DSBs) in </a:t>
            </a:r>
            <a:r>
              <a:rPr lang="en-US" dirty="0" err="1" smtClean="0"/>
              <a:t>musculus</a:t>
            </a:r>
            <a:r>
              <a:rPr lang="en-US" baseline="30000" dirty="0" err="1" smtClean="0"/>
              <a:t>PWD</a:t>
            </a:r>
            <a:r>
              <a:rPr lang="en-US" baseline="30000" dirty="0" smtClean="0"/>
              <a:t>  </a:t>
            </a:r>
            <a:r>
              <a:rPr lang="en-US" dirty="0" smtClean="0"/>
              <a:t>and </a:t>
            </a:r>
            <a:r>
              <a:rPr lang="en-US" dirty="0" err="1" smtClean="0"/>
              <a:t>molossinus</a:t>
            </a:r>
            <a:r>
              <a:rPr lang="en-US" baseline="30000" dirty="0" err="1" smtClean="0"/>
              <a:t>MSM</a:t>
            </a:r>
            <a:r>
              <a:rPr lang="en-US" dirty="0" smtClean="0"/>
              <a:t> in early </a:t>
            </a:r>
            <a:r>
              <a:rPr lang="en-US" dirty="0" err="1" smtClean="0"/>
              <a:t>zygotene</a:t>
            </a:r>
            <a:r>
              <a:rPr lang="en-US" dirty="0" smtClean="0"/>
              <a:t> cells.</a:t>
            </a:r>
          </a:p>
          <a:p>
            <a:endParaRPr lang="en-US" dirty="0" smtClean="0"/>
          </a:p>
          <a:p>
            <a:r>
              <a:rPr lang="en-US" dirty="0" smtClean="0"/>
              <a:t>- Conserved sexually dimorphic traits: </a:t>
            </a:r>
            <a:endParaRPr lang="en-US" dirty="0"/>
          </a:p>
          <a:p>
            <a:r>
              <a:rPr lang="en-US" dirty="0" smtClean="0"/>
              <a:t>1) Greater between cell variation in females, 2) Longer SC axis in females and 3) Foci positioning differences</a:t>
            </a:r>
          </a:p>
          <a:p>
            <a:endParaRPr lang="en-US" dirty="0" smtClean="0"/>
          </a:p>
          <a:p>
            <a:r>
              <a:rPr lang="en-US" dirty="0" smtClean="0"/>
              <a:t>-Significantly stronger interference, via 2CO </a:t>
            </a:r>
            <a:r>
              <a:rPr lang="en-US" dirty="0" err="1" smtClean="0"/>
              <a:t>InterFocal</a:t>
            </a:r>
            <a:r>
              <a:rPr lang="en-US" dirty="0" smtClean="0"/>
              <a:t> Distance (IFD), observed in high recombining males. </a:t>
            </a:r>
          </a:p>
        </p:txBody>
      </p:sp>
      <p:sp>
        <p:nvSpPr>
          <p:cNvPr id="11" name="TextBox 10"/>
          <p:cNvSpPr txBox="1"/>
          <p:nvPr/>
        </p:nvSpPr>
        <p:spPr>
          <a:xfrm>
            <a:off x="838200" y="1796126"/>
            <a:ext cx="10324000" cy="1077218"/>
          </a:xfrm>
          <a:prstGeom prst="rect">
            <a:avLst/>
          </a:prstGeom>
          <a:solidFill>
            <a:schemeClr val="bg1"/>
          </a:solidFill>
          <a:ln>
            <a:solidFill>
              <a:schemeClr val="tx1"/>
            </a:solidFill>
          </a:ln>
        </p:spPr>
        <p:txBody>
          <a:bodyPr wrap="square" rtlCol="0">
            <a:spAutoFit/>
          </a:bodyPr>
          <a:lstStyle/>
          <a:p>
            <a:r>
              <a:rPr lang="en-US" sz="3200" i="1" dirty="0"/>
              <a:t>How does heterochiasmy evolve over short time scales?</a:t>
            </a:r>
          </a:p>
          <a:p>
            <a:r>
              <a:rPr lang="en-US" sz="3200" i="1" dirty="0"/>
              <a:t>What other meiotic traits correlate </a:t>
            </a:r>
            <a:r>
              <a:rPr lang="en-US" sz="3200" i="1" dirty="0" smtClean="0"/>
              <a:t>with heterochiasmy</a:t>
            </a:r>
            <a:r>
              <a:rPr lang="en-US" sz="3200" i="1" dirty="0"/>
              <a:t>?</a:t>
            </a:r>
          </a:p>
        </p:txBody>
      </p:sp>
    </p:spTree>
    <p:extLst>
      <p:ext uri="{BB962C8B-B14F-4D97-AF65-F5344CB8AC3E}">
        <p14:creationId xmlns:p14="http://schemas.microsoft.com/office/powerpoint/2010/main" val="180561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2, Main results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698086" y="1653331"/>
            <a:ext cx="5239523" cy="4224537"/>
          </a:xfrm>
        </p:spPr>
      </p:pic>
      <p:grpSp>
        <p:nvGrpSpPr>
          <p:cNvPr id="6" name="Group 5"/>
          <p:cNvGrpSpPr/>
          <p:nvPr/>
        </p:nvGrpSpPr>
        <p:grpSpPr>
          <a:xfrm>
            <a:off x="593369" y="1817127"/>
            <a:ext cx="4445161" cy="3896943"/>
            <a:chOff x="3629694" y="1908942"/>
            <a:chExt cx="4445161" cy="3896943"/>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9694" y="1908942"/>
              <a:ext cx="4445161" cy="3896943"/>
            </a:xfrm>
            <a:prstGeom prst="rect">
              <a:avLst/>
            </a:prstGeom>
          </p:spPr>
        </p:pic>
        <p:sp>
          <p:nvSpPr>
            <p:cNvPr id="8" name="TextBox 7"/>
            <p:cNvSpPr txBox="1"/>
            <p:nvPr/>
          </p:nvSpPr>
          <p:spPr>
            <a:xfrm>
              <a:off x="3988078" y="3857413"/>
              <a:ext cx="1554594" cy="338554"/>
            </a:xfrm>
            <a:prstGeom prst="rect">
              <a:avLst/>
            </a:prstGeom>
            <a:noFill/>
          </p:spPr>
          <p:txBody>
            <a:bodyPr wrap="square" rtlCol="0">
              <a:spAutoFit/>
            </a:bodyPr>
            <a:lstStyle/>
            <a:p>
              <a:r>
                <a:rPr lang="en-US" sz="1600" dirty="0" smtClean="0"/>
                <a:t>Female </a:t>
              </a:r>
              <a:r>
                <a:rPr lang="en-US" sz="1600" dirty="0" err="1" smtClean="0"/>
                <a:t>gwRR</a:t>
              </a:r>
              <a:endParaRPr lang="en-US" sz="1600" dirty="0"/>
            </a:p>
          </p:txBody>
        </p:sp>
        <p:sp>
          <p:nvSpPr>
            <p:cNvPr id="9" name="TextBox 8"/>
            <p:cNvSpPr txBox="1"/>
            <p:nvPr/>
          </p:nvSpPr>
          <p:spPr>
            <a:xfrm>
              <a:off x="6126481" y="3902481"/>
              <a:ext cx="1554480" cy="338554"/>
            </a:xfrm>
            <a:prstGeom prst="rect">
              <a:avLst/>
            </a:prstGeom>
            <a:noFill/>
          </p:spPr>
          <p:txBody>
            <a:bodyPr wrap="square" rtlCol="0">
              <a:spAutoFit/>
            </a:bodyPr>
            <a:lstStyle/>
            <a:p>
              <a:r>
                <a:rPr lang="en-US" sz="1600" dirty="0"/>
                <a:t>M</a:t>
              </a:r>
              <a:r>
                <a:rPr lang="en-US" sz="1600" dirty="0" smtClean="0"/>
                <a:t>ale </a:t>
              </a:r>
              <a:r>
                <a:rPr lang="en-US" sz="1600" dirty="0" err="1" smtClean="0"/>
                <a:t>gwRR</a:t>
              </a:r>
              <a:endParaRPr lang="en-US" sz="1600" dirty="0"/>
            </a:p>
          </p:txBody>
        </p:sp>
      </p:grpSp>
      <p:sp>
        <p:nvSpPr>
          <p:cNvPr id="10" name="TextBox 9"/>
          <p:cNvSpPr txBox="1"/>
          <p:nvPr/>
        </p:nvSpPr>
        <p:spPr>
          <a:xfrm>
            <a:off x="7347841" y="1679728"/>
            <a:ext cx="906473" cy="338554"/>
          </a:xfrm>
          <a:prstGeom prst="rect">
            <a:avLst/>
          </a:prstGeom>
          <a:noFill/>
        </p:spPr>
        <p:txBody>
          <a:bodyPr wrap="square" rtlCol="0">
            <a:spAutoFit/>
          </a:bodyPr>
          <a:lstStyle/>
          <a:p>
            <a:r>
              <a:rPr lang="en-US" sz="1600" dirty="0" smtClean="0"/>
              <a:t>SC</a:t>
            </a:r>
            <a:endParaRPr lang="en-US" sz="1600" dirty="0"/>
          </a:p>
        </p:txBody>
      </p:sp>
      <p:sp>
        <p:nvSpPr>
          <p:cNvPr id="11" name="TextBox 10"/>
          <p:cNvSpPr txBox="1"/>
          <p:nvPr/>
        </p:nvSpPr>
        <p:spPr>
          <a:xfrm>
            <a:off x="9913870" y="1679728"/>
            <a:ext cx="906473" cy="338554"/>
          </a:xfrm>
          <a:prstGeom prst="rect">
            <a:avLst/>
          </a:prstGeom>
          <a:noFill/>
        </p:spPr>
        <p:txBody>
          <a:bodyPr wrap="square" rtlCol="0">
            <a:spAutoFit/>
          </a:bodyPr>
          <a:lstStyle/>
          <a:p>
            <a:r>
              <a:rPr lang="en-US" sz="1600" dirty="0" smtClean="0"/>
              <a:t>Total SC</a:t>
            </a:r>
            <a:endParaRPr lang="en-US" sz="1600" dirty="0"/>
          </a:p>
        </p:txBody>
      </p:sp>
      <p:sp>
        <p:nvSpPr>
          <p:cNvPr id="12" name="TextBox 11"/>
          <p:cNvSpPr txBox="1"/>
          <p:nvPr/>
        </p:nvSpPr>
        <p:spPr>
          <a:xfrm>
            <a:off x="5863772" y="3934875"/>
            <a:ext cx="1668628" cy="584775"/>
          </a:xfrm>
          <a:prstGeom prst="rect">
            <a:avLst/>
          </a:prstGeom>
          <a:noFill/>
        </p:spPr>
        <p:txBody>
          <a:bodyPr wrap="square" rtlCol="0">
            <a:spAutoFit/>
          </a:bodyPr>
          <a:lstStyle/>
          <a:p>
            <a:r>
              <a:rPr lang="en-US" sz="1600" dirty="0" smtClean="0"/>
              <a:t>2CO </a:t>
            </a:r>
          </a:p>
          <a:p>
            <a:r>
              <a:rPr lang="en-US" sz="1600" dirty="0" smtClean="0"/>
              <a:t>Interference</a:t>
            </a:r>
            <a:endParaRPr lang="en-US" sz="1600" dirty="0"/>
          </a:p>
        </p:txBody>
      </p:sp>
    </p:spTree>
    <p:extLst>
      <p:ext uri="{BB962C8B-B14F-4D97-AF65-F5344CB8AC3E}">
        <p14:creationId xmlns:p14="http://schemas.microsoft.com/office/powerpoint/2010/main" val="17469096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20692" y="220662"/>
            <a:ext cx="7516576" cy="6492875"/>
          </a:xfrm>
        </p:spPr>
      </p:pic>
    </p:spTree>
    <p:extLst>
      <p:ext uri="{BB962C8B-B14F-4D97-AF65-F5344CB8AC3E}">
        <p14:creationId xmlns:p14="http://schemas.microsoft.com/office/powerpoint/2010/main" val="3594852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399" t="39019" r="34379" b="6453"/>
          <a:stretch/>
        </p:blipFill>
        <p:spPr>
          <a:xfrm>
            <a:off x="3026913" y="1380822"/>
            <a:ext cx="7885384" cy="4783304"/>
          </a:xfrm>
          <a:prstGeom prst="rect">
            <a:avLst/>
          </a:prstGeom>
        </p:spPr>
      </p:pic>
      <p:sp>
        <p:nvSpPr>
          <p:cNvPr id="82" name="TextBox 81"/>
          <p:cNvSpPr txBox="1"/>
          <p:nvPr/>
        </p:nvSpPr>
        <p:spPr>
          <a:xfrm>
            <a:off x="4844806" y="6234240"/>
            <a:ext cx="6549277" cy="523220"/>
          </a:xfrm>
          <a:prstGeom prst="rect">
            <a:avLst/>
          </a:prstGeom>
          <a:noFill/>
        </p:spPr>
        <p:txBody>
          <a:bodyPr wrap="square" rtlCol="0">
            <a:spAutoFit/>
          </a:bodyPr>
          <a:lstStyle/>
          <a:p>
            <a:r>
              <a:rPr lang="en-US" sz="2800" dirty="0" smtClean="0"/>
              <a:t>Male Recombination Rate (</a:t>
            </a:r>
            <a:r>
              <a:rPr lang="en-US" sz="2800" dirty="0" err="1" smtClean="0"/>
              <a:t>cM</a:t>
            </a:r>
            <a:r>
              <a:rPr lang="en-US" sz="2800" dirty="0" smtClean="0"/>
              <a:t>)</a:t>
            </a:r>
            <a:endParaRPr lang="en-US" sz="2800" dirty="0"/>
          </a:p>
        </p:txBody>
      </p:sp>
      <p:sp>
        <p:nvSpPr>
          <p:cNvPr id="93" name="TextBox 92"/>
          <p:cNvSpPr txBox="1"/>
          <p:nvPr/>
        </p:nvSpPr>
        <p:spPr>
          <a:xfrm rot="16200000">
            <a:off x="515938" y="3453552"/>
            <a:ext cx="4383132" cy="461665"/>
          </a:xfrm>
          <a:prstGeom prst="rect">
            <a:avLst/>
          </a:prstGeom>
          <a:noFill/>
        </p:spPr>
        <p:txBody>
          <a:bodyPr wrap="square" rtlCol="0">
            <a:spAutoFit/>
          </a:bodyPr>
          <a:lstStyle/>
          <a:p>
            <a:r>
              <a:rPr lang="en-US" sz="2400" dirty="0" smtClean="0"/>
              <a:t>Female Recombination Rate (</a:t>
            </a:r>
            <a:r>
              <a:rPr lang="en-US" sz="2400" dirty="0" err="1" smtClean="0"/>
              <a:t>cM</a:t>
            </a:r>
            <a:r>
              <a:rPr lang="en-US" sz="2400" dirty="0" smtClean="0"/>
              <a:t>)</a:t>
            </a:r>
            <a:endParaRPr lang="en-US" sz="2400" dirty="0"/>
          </a:p>
        </p:txBody>
      </p:sp>
      <p:sp>
        <p:nvSpPr>
          <p:cNvPr id="27" name="TextBox 26"/>
          <p:cNvSpPr txBox="1"/>
          <p:nvPr/>
        </p:nvSpPr>
        <p:spPr>
          <a:xfrm>
            <a:off x="315776" y="323648"/>
            <a:ext cx="11078307" cy="584775"/>
          </a:xfrm>
          <a:prstGeom prst="rect">
            <a:avLst/>
          </a:prstGeom>
          <a:noFill/>
        </p:spPr>
        <p:txBody>
          <a:bodyPr wrap="square" rtlCol="0">
            <a:spAutoFit/>
          </a:bodyPr>
          <a:lstStyle/>
          <a:p>
            <a:r>
              <a:rPr lang="en-US" sz="3200" dirty="0" smtClean="0"/>
              <a:t>Distinct evolutionary trajectories</a:t>
            </a:r>
            <a:endParaRPr lang="en-US" sz="3200" dirty="0"/>
          </a:p>
        </p:txBody>
      </p:sp>
      <p:sp>
        <p:nvSpPr>
          <p:cNvPr id="2" name="Oval 1"/>
          <p:cNvSpPr/>
          <p:nvPr/>
        </p:nvSpPr>
        <p:spPr>
          <a:xfrm>
            <a:off x="7499784" y="3568699"/>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14656" y="3540817"/>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85544" y="4144660"/>
            <a:ext cx="1309777" cy="1089817"/>
            <a:chOff x="6485544" y="4144660"/>
            <a:chExt cx="1309777" cy="1089817"/>
          </a:xfrm>
        </p:grpSpPr>
        <p:sp>
          <p:nvSpPr>
            <p:cNvPr id="13" name="TextBox 12"/>
            <p:cNvSpPr txBox="1"/>
            <p:nvPr/>
          </p:nvSpPr>
          <p:spPr>
            <a:xfrm>
              <a:off x="6485544" y="4588146"/>
              <a:ext cx="1309777" cy="646331"/>
            </a:xfrm>
            <a:prstGeom prst="rect">
              <a:avLst/>
            </a:prstGeom>
            <a:noFill/>
          </p:spPr>
          <p:txBody>
            <a:bodyPr wrap="square" rtlCol="0">
              <a:spAutoFit/>
            </a:bodyPr>
            <a:lstStyle/>
            <a:p>
              <a:r>
                <a:rPr lang="en-US" i="1" dirty="0" err="1"/>
                <a:t>M.m</a:t>
              </a:r>
              <a:r>
                <a:rPr lang="en-US" i="1" dirty="0" err="1" smtClean="0"/>
                <a:t>.</a:t>
              </a:r>
              <a:endParaRPr lang="en-US" i="1" dirty="0" smtClean="0"/>
            </a:p>
            <a:p>
              <a:r>
                <a:rPr lang="en-US" i="1" dirty="0" smtClean="0"/>
                <a:t>musculus</a:t>
              </a:r>
            </a:p>
          </p:txBody>
        </p:sp>
        <p:cxnSp>
          <p:nvCxnSpPr>
            <p:cNvPr id="25" name="Straight Arrow Connector 24"/>
            <p:cNvCxnSpPr/>
            <p:nvPr/>
          </p:nvCxnSpPr>
          <p:spPr>
            <a:xfrm flipV="1">
              <a:off x="6612873" y="4144660"/>
              <a:ext cx="181995" cy="484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119445" y="3948920"/>
            <a:ext cx="2558258" cy="768190"/>
            <a:chOff x="8119445" y="3948920"/>
            <a:chExt cx="2558258" cy="768190"/>
          </a:xfrm>
        </p:grpSpPr>
        <p:sp>
          <p:nvSpPr>
            <p:cNvPr id="12" name="TextBox 11"/>
            <p:cNvSpPr txBox="1"/>
            <p:nvPr/>
          </p:nvSpPr>
          <p:spPr>
            <a:xfrm>
              <a:off x="9351654" y="4070779"/>
              <a:ext cx="1326049" cy="646331"/>
            </a:xfrm>
            <a:prstGeom prst="rect">
              <a:avLst/>
            </a:prstGeom>
            <a:noFill/>
          </p:spPr>
          <p:txBody>
            <a:bodyPr wrap="square" rtlCol="0">
              <a:spAutoFit/>
            </a:bodyPr>
            <a:lstStyle/>
            <a:p>
              <a:r>
                <a:rPr lang="en-US" i="1" dirty="0" err="1" smtClean="0"/>
                <a:t>M.m.</a:t>
              </a:r>
              <a:endParaRPr lang="en-US" i="1" dirty="0" smtClean="0"/>
            </a:p>
            <a:p>
              <a:r>
                <a:rPr lang="en-US" i="1" dirty="0" smtClean="0"/>
                <a:t>domesticus</a:t>
              </a:r>
            </a:p>
          </p:txBody>
        </p:sp>
        <p:cxnSp>
          <p:nvCxnSpPr>
            <p:cNvPr id="30" name="Straight Arrow Connector 29"/>
            <p:cNvCxnSpPr/>
            <p:nvPr/>
          </p:nvCxnSpPr>
          <p:spPr>
            <a:xfrm flipH="1" flipV="1">
              <a:off x="8119445" y="3948920"/>
              <a:ext cx="1234790" cy="482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792726" y="1249036"/>
            <a:ext cx="6004284" cy="461665"/>
          </a:xfrm>
          <a:prstGeom prst="rect">
            <a:avLst/>
          </a:prstGeom>
          <a:noFill/>
        </p:spPr>
        <p:txBody>
          <a:bodyPr wrap="square" rtlCol="0">
            <a:spAutoFit/>
          </a:bodyPr>
          <a:lstStyle/>
          <a:p>
            <a:r>
              <a:rPr lang="en-US" sz="2400" dirty="0" smtClean="0"/>
              <a:t>Genome wide recombination rates</a:t>
            </a:r>
            <a:endParaRPr lang="en-US" sz="2400" dirty="0"/>
          </a:p>
        </p:txBody>
      </p:sp>
      <p:sp>
        <p:nvSpPr>
          <p:cNvPr id="29" name="TextBox 28"/>
          <p:cNvSpPr txBox="1"/>
          <p:nvPr/>
        </p:nvSpPr>
        <p:spPr>
          <a:xfrm>
            <a:off x="9642495" y="4886620"/>
            <a:ext cx="1611457" cy="369332"/>
          </a:xfrm>
          <a:prstGeom prst="rect">
            <a:avLst/>
          </a:prstGeom>
          <a:noFill/>
        </p:spPr>
        <p:txBody>
          <a:bodyPr wrap="square" rtlCol="0">
            <a:spAutoFit/>
          </a:bodyPr>
          <a:lstStyle/>
          <a:p>
            <a:r>
              <a:rPr lang="en-US" i="1" dirty="0" smtClean="0">
                <a:solidFill>
                  <a:srgbClr val="92D050"/>
                </a:solidFill>
              </a:rPr>
              <a:t>Mammals</a:t>
            </a:r>
            <a:endParaRPr lang="en-US" i="1" dirty="0">
              <a:solidFill>
                <a:srgbClr val="92D050"/>
              </a:solidFill>
            </a:endParaRPr>
          </a:p>
        </p:txBody>
      </p:sp>
      <p:sp>
        <p:nvSpPr>
          <p:cNvPr id="31" name="Shape 75"/>
          <p:cNvSpPr txBox="1"/>
          <p:nvPr/>
        </p:nvSpPr>
        <p:spPr>
          <a:xfrm>
            <a:off x="0" y="6228748"/>
            <a:ext cx="4602801" cy="416203"/>
          </a:xfrm>
          <a:prstGeom prst="rect">
            <a:avLst/>
          </a:prstGeom>
          <a:noFill/>
          <a:ln>
            <a:noFill/>
          </a:ln>
        </p:spPr>
        <p:txBody>
          <a:bodyPr lIns="121900" tIns="121900" rIns="121900" bIns="121900" anchor="t" anchorCtr="0">
            <a:noAutofit/>
          </a:bodyPr>
          <a:lstStyle/>
          <a:p>
            <a:r>
              <a:rPr lang="en" sz="1400" dirty="0"/>
              <a:t>Data from Lenormand and Duthiel, 2005 and Brandvain and Coop 2012. </a:t>
            </a:r>
          </a:p>
        </p:txBody>
      </p:sp>
    </p:spTree>
    <p:extLst>
      <p:ext uri="{BB962C8B-B14F-4D97-AF65-F5344CB8AC3E}">
        <p14:creationId xmlns:p14="http://schemas.microsoft.com/office/powerpoint/2010/main" val="15433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3399" t="39019" r="34379" b="6453"/>
          <a:stretch/>
        </p:blipFill>
        <p:spPr>
          <a:xfrm>
            <a:off x="3026913" y="1380822"/>
            <a:ext cx="7885384" cy="4783304"/>
          </a:xfrm>
          <a:prstGeom prst="rect">
            <a:avLst/>
          </a:prstGeom>
        </p:spPr>
      </p:pic>
      <p:sp>
        <p:nvSpPr>
          <p:cNvPr id="82" name="TextBox 81"/>
          <p:cNvSpPr txBox="1"/>
          <p:nvPr/>
        </p:nvSpPr>
        <p:spPr>
          <a:xfrm>
            <a:off x="4844806" y="6234240"/>
            <a:ext cx="6549277" cy="523220"/>
          </a:xfrm>
          <a:prstGeom prst="rect">
            <a:avLst/>
          </a:prstGeom>
          <a:noFill/>
        </p:spPr>
        <p:txBody>
          <a:bodyPr wrap="square" rtlCol="0">
            <a:spAutoFit/>
          </a:bodyPr>
          <a:lstStyle/>
          <a:p>
            <a:r>
              <a:rPr lang="en-US" sz="2800" dirty="0" smtClean="0"/>
              <a:t>Male Recombination Rate (</a:t>
            </a:r>
            <a:r>
              <a:rPr lang="en-US" sz="2800" dirty="0" err="1" smtClean="0"/>
              <a:t>cM</a:t>
            </a:r>
            <a:r>
              <a:rPr lang="en-US" sz="2800" dirty="0" smtClean="0"/>
              <a:t>)</a:t>
            </a:r>
            <a:endParaRPr lang="en-US" sz="2800" dirty="0"/>
          </a:p>
        </p:txBody>
      </p:sp>
      <p:sp>
        <p:nvSpPr>
          <p:cNvPr id="93" name="TextBox 92"/>
          <p:cNvSpPr txBox="1"/>
          <p:nvPr/>
        </p:nvSpPr>
        <p:spPr>
          <a:xfrm rot="16200000">
            <a:off x="515938" y="3453552"/>
            <a:ext cx="4383132" cy="461665"/>
          </a:xfrm>
          <a:prstGeom prst="rect">
            <a:avLst/>
          </a:prstGeom>
          <a:noFill/>
        </p:spPr>
        <p:txBody>
          <a:bodyPr wrap="square" rtlCol="0">
            <a:spAutoFit/>
          </a:bodyPr>
          <a:lstStyle/>
          <a:p>
            <a:r>
              <a:rPr lang="en-US" sz="2400" dirty="0" smtClean="0"/>
              <a:t>Female Recombination Rate (</a:t>
            </a:r>
            <a:r>
              <a:rPr lang="en-US" sz="2400" dirty="0" err="1" smtClean="0"/>
              <a:t>cM</a:t>
            </a:r>
            <a:r>
              <a:rPr lang="en-US" sz="2400" dirty="0" smtClean="0"/>
              <a:t>)</a:t>
            </a:r>
            <a:endParaRPr lang="en-US" sz="2400" dirty="0"/>
          </a:p>
        </p:txBody>
      </p:sp>
      <p:sp>
        <p:nvSpPr>
          <p:cNvPr id="27" name="TextBox 26"/>
          <p:cNvSpPr txBox="1"/>
          <p:nvPr/>
        </p:nvSpPr>
        <p:spPr>
          <a:xfrm>
            <a:off x="315776" y="323648"/>
            <a:ext cx="11078307" cy="584775"/>
          </a:xfrm>
          <a:prstGeom prst="rect">
            <a:avLst/>
          </a:prstGeom>
          <a:noFill/>
        </p:spPr>
        <p:txBody>
          <a:bodyPr wrap="square" rtlCol="0">
            <a:spAutoFit/>
          </a:bodyPr>
          <a:lstStyle/>
          <a:p>
            <a:r>
              <a:rPr lang="en-US" sz="3200" dirty="0" smtClean="0"/>
              <a:t>Distinct evolutionary trajectories</a:t>
            </a:r>
            <a:endParaRPr lang="en-US" sz="3200" dirty="0"/>
          </a:p>
        </p:txBody>
      </p:sp>
      <p:sp>
        <p:nvSpPr>
          <p:cNvPr id="2" name="Oval 1"/>
          <p:cNvSpPr/>
          <p:nvPr/>
        </p:nvSpPr>
        <p:spPr>
          <a:xfrm>
            <a:off x="7499784" y="3568699"/>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14656" y="3540817"/>
            <a:ext cx="517878" cy="46331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6485544" y="4144660"/>
            <a:ext cx="1309777" cy="1089817"/>
            <a:chOff x="6485544" y="4144660"/>
            <a:chExt cx="1309777" cy="1089817"/>
          </a:xfrm>
        </p:grpSpPr>
        <p:sp>
          <p:nvSpPr>
            <p:cNvPr id="13" name="TextBox 12"/>
            <p:cNvSpPr txBox="1"/>
            <p:nvPr/>
          </p:nvSpPr>
          <p:spPr>
            <a:xfrm>
              <a:off x="6485544" y="4588146"/>
              <a:ext cx="1309777" cy="646331"/>
            </a:xfrm>
            <a:prstGeom prst="rect">
              <a:avLst/>
            </a:prstGeom>
            <a:noFill/>
          </p:spPr>
          <p:txBody>
            <a:bodyPr wrap="square" rtlCol="0">
              <a:spAutoFit/>
            </a:bodyPr>
            <a:lstStyle/>
            <a:p>
              <a:r>
                <a:rPr lang="en-US" i="1" dirty="0" err="1"/>
                <a:t>M.m</a:t>
              </a:r>
              <a:r>
                <a:rPr lang="en-US" i="1" dirty="0" err="1" smtClean="0"/>
                <a:t>.</a:t>
              </a:r>
              <a:endParaRPr lang="en-US" i="1" dirty="0" smtClean="0"/>
            </a:p>
            <a:p>
              <a:r>
                <a:rPr lang="en-US" i="1" dirty="0" err="1" smtClean="0"/>
                <a:t>domesticus</a:t>
              </a:r>
              <a:endParaRPr lang="en-US" i="1" dirty="0" smtClean="0"/>
            </a:p>
          </p:txBody>
        </p:sp>
        <p:cxnSp>
          <p:nvCxnSpPr>
            <p:cNvPr id="25" name="Straight Arrow Connector 24"/>
            <p:cNvCxnSpPr/>
            <p:nvPr/>
          </p:nvCxnSpPr>
          <p:spPr>
            <a:xfrm flipV="1">
              <a:off x="6612873" y="4144660"/>
              <a:ext cx="181995" cy="4846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8119445" y="3948920"/>
            <a:ext cx="2641433" cy="1275883"/>
            <a:chOff x="8119445" y="3948920"/>
            <a:chExt cx="2641433" cy="1275883"/>
          </a:xfrm>
        </p:grpSpPr>
        <p:sp>
          <p:nvSpPr>
            <p:cNvPr id="12" name="TextBox 11"/>
            <p:cNvSpPr txBox="1"/>
            <p:nvPr/>
          </p:nvSpPr>
          <p:spPr>
            <a:xfrm>
              <a:off x="9434829" y="4578472"/>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musculus</a:t>
              </a:r>
              <a:endParaRPr lang="en-US" i="1" dirty="0" smtClean="0"/>
            </a:p>
          </p:txBody>
        </p:sp>
        <p:cxnSp>
          <p:nvCxnSpPr>
            <p:cNvPr id="30" name="Straight Arrow Connector 29"/>
            <p:cNvCxnSpPr/>
            <p:nvPr/>
          </p:nvCxnSpPr>
          <p:spPr>
            <a:xfrm flipH="1" flipV="1">
              <a:off x="8119445" y="3948920"/>
              <a:ext cx="1234790" cy="4827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3792726" y="1249036"/>
            <a:ext cx="6004284" cy="461665"/>
          </a:xfrm>
          <a:prstGeom prst="rect">
            <a:avLst/>
          </a:prstGeom>
          <a:noFill/>
        </p:spPr>
        <p:txBody>
          <a:bodyPr wrap="square" rtlCol="0">
            <a:spAutoFit/>
          </a:bodyPr>
          <a:lstStyle/>
          <a:p>
            <a:r>
              <a:rPr lang="en-US" sz="2400" dirty="0" smtClean="0"/>
              <a:t>Genome wide recombination rates</a:t>
            </a:r>
            <a:endParaRPr lang="en-US" sz="2400" dirty="0"/>
          </a:p>
        </p:txBody>
      </p:sp>
      <p:sp>
        <p:nvSpPr>
          <p:cNvPr id="29" name="TextBox 28"/>
          <p:cNvSpPr txBox="1"/>
          <p:nvPr/>
        </p:nvSpPr>
        <p:spPr>
          <a:xfrm>
            <a:off x="3921316" y="2085702"/>
            <a:ext cx="1611457" cy="369332"/>
          </a:xfrm>
          <a:prstGeom prst="rect">
            <a:avLst/>
          </a:prstGeom>
          <a:noFill/>
        </p:spPr>
        <p:txBody>
          <a:bodyPr wrap="square" rtlCol="0">
            <a:spAutoFit/>
          </a:bodyPr>
          <a:lstStyle/>
          <a:p>
            <a:r>
              <a:rPr lang="en-US" i="1" dirty="0" smtClean="0">
                <a:solidFill>
                  <a:srgbClr val="92D050"/>
                </a:solidFill>
              </a:rPr>
              <a:t>Mammals</a:t>
            </a:r>
            <a:endParaRPr lang="en-US" i="1" dirty="0">
              <a:solidFill>
                <a:srgbClr val="92D050"/>
              </a:solidFill>
            </a:endParaRPr>
          </a:p>
        </p:txBody>
      </p:sp>
      <p:sp>
        <p:nvSpPr>
          <p:cNvPr id="31" name="Shape 75"/>
          <p:cNvSpPr txBox="1"/>
          <p:nvPr/>
        </p:nvSpPr>
        <p:spPr>
          <a:xfrm>
            <a:off x="0" y="6228748"/>
            <a:ext cx="4602801" cy="416203"/>
          </a:xfrm>
          <a:prstGeom prst="rect">
            <a:avLst/>
          </a:prstGeom>
          <a:noFill/>
          <a:ln>
            <a:noFill/>
          </a:ln>
        </p:spPr>
        <p:txBody>
          <a:bodyPr lIns="121900" tIns="121900" rIns="121900" bIns="121900" anchor="t" anchorCtr="0">
            <a:noAutofit/>
          </a:bodyPr>
          <a:lstStyle/>
          <a:p>
            <a:r>
              <a:rPr lang="en" sz="1400" dirty="0"/>
              <a:t>Data from Lenormand and Duthiel, 2005 and Brandvain and Coop 2012. </a:t>
            </a:r>
          </a:p>
        </p:txBody>
      </p:sp>
      <p:sp>
        <p:nvSpPr>
          <p:cNvPr id="3" name="Oval 2"/>
          <p:cNvSpPr/>
          <p:nvPr/>
        </p:nvSpPr>
        <p:spPr>
          <a:xfrm>
            <a:off x="7418224" y="3402702"/>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836223" y="3735958"/>
            <a:ext cx="142576" cy="128795"/>
          </a:xfrm>
          <a:prstGeom prst="ellipse">
            <a:avLst/>
          </a:prstGeom>
          <a:solidFill>
            <a:srgbClr val="F187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312920" y="3555589"/>
            <a:ext cx="142576" cy="12879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384250" y="3800355"/>
            <a:ext cx="1326049" cy="646331"/>
          </a:xfrm>
          <a:prstGeom prst="rect">
            <a:avLst/>
          </a:prstGeom>
          <a:noFill/>
        </p:spPr>
        <p:txBody>
          <a:bodyPr wrap="square" rtlCol="0">
            <a:spAutoFit/>
          </a:bodyPr>
          <a:lstStyle/>
          <a:p>
            <a:r>
              <a:rPr lang="en-US" i="1" dirty="0" err="1" smtClean="0"/>
              <a:t>M.m.</a:t>
            </a:r>
            <a:endParaRPr lang="en-US" i="1" dirty="0" smtClean="0"/>
          </a:p>
          <a:p>
            <a:r>
              <a:rPr lang="en-US" i="1" dirty="0" err="1" smtClean="0"/>
              <a:t>molossinus</a:t>
            </a:r>
            <a:endParaRPr lang="en-US" i="1" dirty="0" smtClean="0"/>
          </a:p>
        </p:txBody>
      </p:sp>
    </p:spTree>
    <p:extLst>
      <p:ext uri="{BB962C8B-B14F-4D97-AF65-F5344CB8AC3E}">
        <p14:creationId xmlns:p14="http://schemas.microsoft.com/office/powerpoint/2010/main" val="33789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4738</TotalTime>
  <Words>3037</Words>
  <Application>Microsoft Office PowerPoint</Application>
  <PresentationFormat>Widescreen</PresentationFormat>
  <Paragraphs>495</Paragraphs>
  <Slides>28</Slides>
  <Notes>24</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Times New Roman</vt:lpstr>
      <vt:lpstr>Office Theme</vt:lpstr>
      <vt:lpstr>6 Month Committee Meeting </vt:lpstr>
      <vt:lpstr>Importance of meiotic recombination</vt:lpstr>
      <vt:lpstr>PowerPoint Presentation</vt:lpstr>
      <vt:lpstr>PowerPoint Presentation</vt:lpstr>
      <vt:lpstr>Chapter 2, Sex-Specific Evolution of the Meiotic Recombination Rate</vt:lpstr>
      <vt:lpstr>Chapter 2, Main results</vt:lpstr>
      <vt:lpstr>PowerPoint Presentation</vt:lpstr>
      <vt:lpstr>PowerPoint Presentation</vt:lpstr>
      <vt:lpstr>PowerPoint Presentation</vt:lpstr>
      <vt:lpstr>Interpretation</vt:lpstr>
      <vt:lpstr>PowerPoint Presentation</vt:lpstr>
      <vt:lpstr>MI Spindle based selection model</vt:lpstr>
      <vt:lpstr>Chapter 3, Crossover count per cell is more variable in females </vt:lpstr>
      <vt:lpstr>Chapter 3, Preliminary Results</vt:lpstr>
      <vt:lpstr>Chapter 3, Preliminary Results</vt:lpstr>
      <vt:lpstr>Chapter 3, Preliminary Results Permutations</vt:lpstr>
      <vt:lpstr>MLH1 variance </vt:lpstr>
      <vt:lpstr>Total SC</vt:lpstr>
      <vt:lpstr>PowerPoint Presentation</vt:lpstr>
      <vt:lpstr>(current interpretations)</vt:lpstr>
      <vt:lpstr>Chapter 3, Crossover count per cell is more variable in females </vt:lpstr>
      <vt:lpstr>Concerns / caveats</vt:lpstr>
      <vt:lpstr>Defense Timeline </vt:lpstr>
      <vt:lpstr>PowerPoint Presentation</vt:lpstr>
      <vt:lpstr>Conservation of the genome-wide recombination rate in white-footed mice</vt:lpstr>
      <vt:lpstr>SC data</vt:lpstr>
      <vt:lpstr>MI Spindle based selection model</vt:lpstr>
      <vt:lpstr>Chapter 3, Correlation of variation and mean recombination rates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Committee Meeting</dc:title>
  <dc:creator>April Peterson</dc:creator>
  <cp:lastModifiedBy>April Peterson</cp:lastModifiedBy>
  <cp:revision>100</cp:revision>
  <dcterms:created xsi:type="dcterms:W3CDTF">2020-05-08T16:20:44Z</dcterms:created>
  <dcterms:modified xsi:type="dcterms:W3CDTF">2020-05-28T03:13:17Z</dcterms:modified>
</cp:coreProperties>
</file>